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http://setiathome.berkeley.edu/"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-Have the students try whichever Zooniverse projects that look interesting to them. </a:t>
            </a:r>
          </a:p>
          <a:p>
            <a:pPr>
              <a:buNone/>
            </a:pPr>
            <a:r>
              <a:rPr lang="en"/>
              <a:t>-Try to have at least 20 or 30 minutes for the students to try out the different projects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Do the review/discussion when there is about 5 or 10 minutes left. Try to get a few students to answer each of the questions.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Talk a little bit about each example, enough to give an general idea of what it is. Around 1 minute for each example should be good.</a:t>
            </a:r>
          </a:p>
          <a:p>
            <a:pPr rtl="0" lvl="0">
              <a:buNone/>
            </a:pPr>
            <a:r>
              <a:rPr lang="en"/>
              <a:t>- Medical research is when doctors test out new medical treatments on people who are sick and volunteer to be test subjects, such as trying a new way to fix a broken leg that will make it heal faster.</a:t>
            </a:r>
          </a:p>
          <a:p>
            <a:pPr rtl="0" lvl="0">
              <a:buNone/>
            </a:pPr>
            <a:r>
              <a:rPr lang="en"/>
              <a:t>- Medication testing is where people are paid to test medications for things such as high cholesterol or heartburn. To help them relate it to their daily lives, ask the students if they have seen those drug commercials where they have a long list of side effects.</a:t>
            </a:r>
          </a:p>
          <a:p>
            <a:pPr rtl="0" lvl="0">
              <a:buNone/>
            </a:pPr>
            <a:r>
              <a:rPr lang="en"/>
              <a:t>- Human behavior research is what Psychologist, Sociologists, and others do to see how people behave in certain situations. For example, Psychologists might pay people to be placed in a stressful environment so that the Psychologists can study the negative effects of stress. </a:t>
            </a:r>
          </a:p>
          <a:p>
            <a:pPr rtl="0" lvl="0">
              <a:buNone/>
            </a:pPr>
            <a:r>
              <a:rPr lang="en"/>
              <a:t>- For giving your computer to complex scientific calculations, you can talk about SETI at home (</a:t>
            </a:r>
            <a:r>
              <a:rPr u="sng" lang="en">
                <a:solidFill>
                  <a:schemeClr val="hlink"/>
                </a:solidFill>
                <a:hlinkClick r:id="rId2"/>
              </a:rPr>
              <a:t>http://setiathome.berkeley.edu/</a:t>
            </a:r>
            <a:r>
              <a:rPr lang="en"/>
              <a:t>), which people can download on their computers to have their computer process SETI data when the computer is not being used.</a:t>
            </a:r>
          </a:p>
          <a:p>
            <a:pPr>
              <a:buNone/>
            </a:pPr>
            <a:r>
              <a:rPr lang="en"/>
              <a:t>- For helping classify data, mention Zooniverse, and say that it will be demonstrated next. You shouldn't explain it yet.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Click the link to go the Galaxy website.</a:t>
            </a:r>
          </a:p>
          <a:p>
            <a:pPr rtl="0" lvl="0">
              <a:buNone/>
            </a:pPr>
            <a:r>
              <a:rPr lang="en"/>
              <a:t>- Once there, click "Take part" and then "Begin classifying"</a:t>
            </a:r>
          </a:p>
          <a:p>
            <a:pPr rtl="0" lvl="0">
              <a:buNone/>
            </a:pPr>
            <a:r>
              <a:rPr lang="en"/>
              <a:t>- When a Galaxy appears for you to classify, ask the students for input on how to classify it. </a:t>
            </a:r>
          </a:p>
          <a:p>
            <a:pPr rtl="0" lvl="0">
              <a:buNone/>
            </a:pPr>
            <a:r>
              <a:rPr lang="en"/>
              <a:t>- Be sure to show them that they can use the Help button to learn more about how they should classify the different types of galaxies. </a:t>
            </a:r>
          </a:p>
          <a:p>
            <a:pPr rtl="0" lvl="0">
              <a:buNone/>
            </a:pPr>
            <a:r>
              <a:rPr lang="en"/>
              <a:t>- Explain to them that multiple people look at each of these galaxies so if a mistake is made in classification it is not a problem.</a:t>
            </a:r>
          </a:p>
          <a:p>
            <a:pPr rtl="0" lvl="0">
              <a:buNone/>
            </a:pPr>
            <a:r>
              <a:rPr lang="en"/>
              <a:t>- Try to get consensus or at least of a majority vote from the students on how to classify the galaxy. </a:t>
            </a:r>
          </a:p>
          <a:p>
            <a:pPr rtl="0" lvl="0">
              <a:buNone/>
            </a:pPr>
            <a:r>
              <a:rPr lang="en"/>
              <a:t>- Answer all the questions about classifying the galaxy until its classification is complete. Be sure to get input from the students at each step.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-Show the short video in "Started in 2007"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Papyrology is basically the study of ancient texts/books.</a:t>
            </a:r>
          </a:p>
          <a:p>
            <a:pPr>
              <a:buNone/>
            </a:pPr>
            <a:r>
              <a:rPr lang="en"/>
              <a:t>- Humans are better than computers at tasks such as image and sound recognition.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Show the students a few of the available Zooniverse projects. You may need to demonstrate different projects than the ones listed above. Projects are added and removed frequently from the Zooniverse website.</a:t>
            </a:r>
          </a:p>
          <a:p>
            <a:pPr rtl="0" lvl="0">
              <a:buNone/>
            </a:pPr>
            <a:r>
              <a:rPr lang="en"/>
              <a:t>- For each one, briefly show how to do it and briefly show the page with the science behind it. If possible, have the students give you suggestions on how to do the classifications. If working with high schoolers, explain more of the science behind the project.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Try to get at least a few examples from the students if you can.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rot="10800000" flipH="1">
            <a:off y="4124512" x="0"/>
            <a:ext cy="9497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734342" x="685800"/>
            <a:ext cy="2245499" cx="7772400"/>
          </a:xfrm>
          <a:prstGeom prst="rect">
            <a:avLst/>
          </a:prstGeom>
          <a:noFill/>
          <a:ln>
            <a:noFill/>
          </a:ln>
        </p:spPr>
        <p:txBody>
          <a:bodyPr bIns="91425" rIns="91425" lIns="91425" tIns="91425" anchor="b" anchorCtr="0"/>
          <a:lstStyle>
            <a:lvl1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1pPr>
            <a:lvl2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2pPr>
            <a:lvl3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3pPr>
            <a:lvl4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4pPr>
            <a:lvl5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5pPr>
            <a:lvl6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6pPr>
            <a:lvl7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7pPr>
            <a:lvl8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8pPr>
            <a:lvl9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9pPr>
          </a:lstStyle>
          <a:p/>
        </p:txBody>
      </p:sp>
      <p:sp>
        <p:nvSpPr>
          <p:cNvPr id="10" name="Shape 10"/>
          <p:cNvSpPr txBox="1"/>
          <p:nvPr>
            <p:ph idx="1" type="subTitle"/>
          </p:nvPr>
        </p:nvSpPr>
        <p:spPr>
          <a:xfrm>
            <a:off y="4124476" x="685800"/>
            <a:ext cy="949799" cx="7772400"/>
          </a:xfrm>
          <a:prstGeom prst="rect">
            <a:avLst/>
          </a:prstGeom>
          <a:noFill/>
          <a:ln>
            <a:noFill/>
          </a:ln>
        </p:spPr>
        <p:txBody>
          <a:bodyPr bIns="91425" rIns="91425" lIns="91425" tIns="91425" anchor="ctr" anchorCtr="0"/>
          <a:lstStyle>
            <a:lvl1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1pPr>
            <a:lvl2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2pPr>
            <a:lvl3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3pPr>
            <a:lvl4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4pPr>
            <a:lvl5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5pPr>
            <a:lvl6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6pPr>
            <a:lvl7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7pPr>
            <a:lvl8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8pPr>
            <a:lvl9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1" name="Shape 11"/>
        <p:cNvGrpSpPr/>
        <p:nvPr/>
      </p:nvGrpSpPr>
      <p:grpSpPr>
        <a:xfrm>
          <a:off y="0" x="0"/>
          <a:ext cy="0" cx="0"/>
          <a:chOff y="0" x="0"/>
          <a:chExt cy="0" cx="0"/>
        </a:xfrm>
      </p:grpSpPr>
      <p:sp>
        <p:nvSpPr>
          <p:cNvPr id="12" name="Shape 12"/>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74637" x="457200"/>
            <a:ext cy="1522199" cx="8229600"/>
          </a:xfrm>
          <a:prstGeom prst="rect">
            <a:avLst/>
          </a:prstGeom>
          <a:noFill/>
          <a:ln>
            <a:noFill/>
          </a:ln>
        </p:spPr>
        <p:txBody>
          <a:bodyPr bIns="91425" rIns="91425" lIns="91425" t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p:txBody>
      </p:sp>
      <p:sp>
        <p:nvSpPr>
          <p:cNvPr id="14" name="Shape 14"/>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5" name="Shape 15"/>
        <p:cNvGrpSpPr/>
        <p:nvPr/>
      </p:nvGrpSpPr>
      <p:grpSpPr>
        <a:xfrm>
          <a:off y="0" x="0"/>
          <a:ext cy="0" cx="0"/>
          <a:chOff y="0" x="0"/>
          <a:chExt cy="0" cx="0"/>
        </a:xfrm>
      </p:grpSpPr>
      <p:sp>
        <p:nvSpPr>
          <p:cNvPr id="16" name="Shape 16"/>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
        <p:nvSpPr>
          <p:cNvPr id="18" name="Shape 18"/>
          <p:cNvSpPr txBox="1"/>
          <p:nvPr>
            <p:ph idx="1" type="body"/>
          </p:nvPr>
        </p:nvSpPr>
        <p:spPr>
          <a:xfrm>
            <a:off y="1947332" x="457200"/>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9" name="Shape 19"/>
          <p:cNvSpPr txBox="1"/>
          <p:nvPr>
            <p:ph idx="2" type="body"/>
          </p:nvPr>
        </p:nvSpPr>
        <p:spPr>
          <a:xfrm>
            <a:off y="1949211" x="4656667"/>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0" name="Shape 20"/>
        <p:cNvGrpSpPr/>
        <p:nvPr/>
      </p:nvGrpSpPr>
      <p:grpSpPr>
        <a:xfrm>
          <a:off y="0" x="0"/>
          <a:ext cy="0" cx="0"/>
          <a:chOff y="0" x="0"/>
          <a:chExt cy="0" cx="0"/>
        </a:xfrm>
      </p:grpSpPr>
      <p:sp>
        <p:nvSpPr>
          <p:cNvPr id="21" name="Shape 21"/>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23" name="Shape 23"/>
        <p:cNvGrpSpPr/>
        <p:nvPr/>
      </p:nvGrpSpPr>
      <p:grpSpPr>
        <a:xfrm>
          <a:off y="0" x="0"/>
          <a:ext cy="0" cx="0"/>
          <a:chOff y="0" x="0"/>
          <a:chExt cy="0" cx="0"/>
        </a:xfrm>
      </p:grpSpPr>
      <p:sp>
        <p:nvSpPr>
          <p:cNvPr id="24" name="Shape 24"/>
          <p:cNvSpPr/>
          <p:nvPr/>
        </p:nvSpPr>
        <p:spPr>
          <a:xfrm>
            <a:off y="5875078" x="0"/>
            <a:ext cy="692700"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5875078" x="457200"/>
            <a:ext cy="6927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1pPr>
            <a:lvl2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2pPr>
            <a:lvl3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3pPr>
            <a:lvl4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4pPr>
            <a:lvl5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5pPr>
            <a:lvl6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6pPr>
            <a:lvl7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7pPr>
            <a:lvl8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8pPr>
            <a:lvl9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1pPr>
            <a:lvl2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2pPr>
            <a:lvl3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3pPr>
            <a:lvl4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4pPr>
            <a:lvl5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5pPr>
            <a:lvl6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6pPr>
            <a:lvl7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7pPr>
            <a:lvl8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8pPr>
            <a:lvl9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9pPr>
          </a:lstStyle>
          <a:p/>
        </p:txBody>
      </p:sp>
      <p:sp>
        <p:nvSpPr>
          <p:cNvPr id="6" name="Shape 6"/>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Arial"/>
                <a:ea typeface="Arial"/>
                <a:cs typeface="Arial"/>
                <a:sym typeface="Arial"/>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Arial"/>
                <a:ea typeface="Arial"/>
                <a:cs typeface="Arial"/>
                <a:sym typeface="Arial"/>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4"/><Relationship Target="https://www.zooniverse.org/project/hubble" Type="http://schemas.openxmlformats.org/officeDocument/2006/relationships/hyperlink" TargetMode="External"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youtube.com/watch?v=-T9wizyDV8c"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4"/><Relationship Target="../media/image01.jpg" Type="http://schemas.openxmlformats.org/officeDocument/2006/relationships/image" Id="rId3"/><Relationship Target="../media/image03.jpg" Type="http://schemas.openxmlformats.org/officeDocument/2006/relationships/image" Id="rId6"/><Relationship Target="../media/image04.jp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http://planetfour.org/" Type="http://schemas.openxmlformats.org/officeDocument/2006/relationships/hyperlink" TargetMode="External" Id="rId4"/><Relationship Target="https://www.zooniverse.org/" Type="http://schemas.openxmlformats.org/officeDocument/2006/relationships/hyperlink" TargetMode="External" Id="rId3"/><Relationship Target="https://www.zooniverse.org/project/ancientlives" Type="http://schemas.openxmlformats.org/officeDocument/2006/relationships/hyperlink" TargetMode="External" Id="rId6"/><Relationship Target="https://www.zooniverse.org/project/whalefm" Type="http://schemas.openxmlformats.org/officeDocument/2006/relationships/hyperlink" TargetMode="External" Id="rId5"/><Relationship Target="https://www.zooniverse.org/project/seafloorexplorer" Type="http://schemas.openxmlformats.org/officeDocument/2006/relationships/hyperlink" TargetMode="External" Id="rId7"/></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734342" x="685800"/>
            <a:ext cy="2245499" cx="7772400"/>
          </a:xfrm>
          <a:prstGeom prst="rect">
            <a:avLst/>
          </a:prstGeom>
        </p:spPr>
        <p:txBody>
          <a:bodyPr bIns="91425" rIns="91425" lIns="91425" tIns="91425" anchor="b" anchorCtr="0">
            <a:noAutofit/>
          </a:bodyPr>
          <a:lstStyle/>
          <a:p>
            <a:pPr algn="ctr">
              <a:buNone/>
            </a:pPr>
            <a:r>
              <a:rPr lang="en"/>
              <a:t>Citizen Science with the Zooniverse</a:t>
            </a:r>
          </a:p>
        </p:txBody>
      </p:sp>
      <p:sp>
        <p:nvSpPr>
          <p:cNvPr id="29" name="Shape 29"/>
          <p:cNvSpPr txBox="1"/>
          <p:nvPr>
            <p:ph idx="1" type="subTitle"/>
          </p:nvPr>
        </p:nvSpPr>
        <p:spPr>
          <a:xfrm>
            <a:off y="4124476" x="685800"/>
            <a:ext cy="949799" cx="7772400"/>
          </a:xfrm>
          <a:prstGeom prst="rect">
            <a:avLst/>
          </a:prstGeom>
        </p:spPr>
        <p:txBody>
          <a:bodyPr bIns="91425" rIns="91425" lIns="91425" tIns="91425" anchor="ctr" anchorCtr="0">
            <a:noAutofit/>
          </a:bodyPr>
          <a:lstStyle/>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Let's Try It!</a:t>
            </a:r>
          </a:p>
        </p:txBody>
      </p:sp>
      <p:sp>
        <p:nvSpPr>
          <p:cNvPr id="88" name="Shape 88"/>
          <p:cNvSpPr txBox="1"/>
          <p:nvPr>
            <p:ph idx="1" type="body"/>
          </p:nvPr>
        </p:nvSpPr>
        <p:spPr>
          <a:xfrm>
            <a:off y="1947332" x="457200"/>
            <a:ext cy="4620299" cx="8229600"/>
          </a:xfrm>
          <a:prstGeom prst="rect">
            <a:avLst/>
          </a:prstGeom>
        </p:spPr>
        <p:txBody>
          <a:bodyPr bIns="91425" rIns="91425" lIns="91425" tIns="91425" anchor="t" anchorCtr="0">
            <a:noAutofit/>
          </a:bodyPr>
          <a:lstStyle/>
          <a:p>
            <a:pPr algn="ctr">
              <a:buNone/>
            </a:pPr>
            <a:r>
              <a:rPr lang="en"/>
              <a:t>www.zooniverse.org </a:t>
            </a:r>
          </a:p>
        </p:txBody>
      </p:sp>
      <p:sp>
        <p:nvSpPr>
          <p:cNvPr id="89" name="Shape 89"/>
          <p:cNvSpPr/>
          <p:nvPr/>
        </p:nvSpPr>
        <p:spPr>
          <a:xfrm>
            <a:off y="2627548" x="1727554"/>
            <a:ext cy="3940083" cx="5688891"/>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Review/Discussion</a:t>
            </a:r>
          </a:p>
        </p:txBody>
      </p:sp>
      <p:sp>
        <p:nvSpPr>
          <p:cNvPr id="95" name="Shape 9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00000"/>
              <a:buFont typeface="Arial"/>
              <a:buAutoNum type="arabicPeriod"/>
            </a:pPr>
            <a:r>
              <a:rPr lang="en"/>
              <a:t>What was your favorite?</a:t>
            </a:r>
          </a:p>
          <a:p>
            <a:pPr rtl="0" lvl="0" indent="-419100" marL="457200">
              <a:buClr>
                <a:schemeClr val="dk2"/>
              </a:buClr>
              <a:buSzPct val="100000"/>
              <a:buFont typeface="Arial"/>
              <a:buAutoNum type="arabicPeriod"/>
            </a:pPr>
            <a:r>
              <a:rPr lang="en"/>
              <a:t>What's something interesting your learned?</a:t>
            </a:r>
          </a:p>
          <a:p>
            <a:pPr rtl="0" lvl="0" indent="-419100" marL="457200">
              <a:buClr>
                <a:schemeClr val="dk2"/>
              </a:buClr>
              <a:buSzPct val="100000"/>
              <a:buFont typeface="Arial"/>
              <a:buAutoNum type="arabicPeriod"/>
            </a:pPr>
            <a:r>
              <a:rPr lang="en"/>
              <a:t>Can you think of any other scientific research projects that could use Citizen Science?</a:t>
            </a:r>
          </a:p>
          <a:p>
            <a:pPr rtl="0" lvl="0" indent="-419100" marL="457200">
              <a:buClr>
                <a:schemeClr val="dk2"/>
              </a:buClr>
              <a:buSzPct val="100000"/>
              <a:buFont typeface="Arial"/>
              <a:buAutoNum type="arabicPeriod"/>
            </a:pPr>
            <a:r>
              <a:rPr lang="en"/>
              <a:t>Other comments about it?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References</a:t>
            </a:r>
          </a:p>
        </p:txBody>
      </p:sp>
      <p:sp>
        <p:nvSpPr>
          <p:cNvPr id="101" name="Shape 10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00000"/>
              <a:buFont typeface="Arial"/>
              <a:buAutoNum type="arabicPeriod"/>
            </a:pPr>
            <a:r>
              <a:rPr lang="en"/>
              <a:t>http://www.scientificamerican.com/citizen-science/</a:t>
            </a:r>
          </a:p>
          <a:p>
            <a:pPr rtl="0" lvl="0" indent="-419100" marL="457200">
              <a:buClr>
                <a:schemeClr val="dk2"/>
              </a:buClr>
              <a:buSzPct val="100000"/>
              <a:buFont typeface="Arial"/>
              <a:buAutoNum type="arabicPeriod"/>
            </a:pPr>
            <a:r>
              <a:rPr lang="en"/>
              <a:t>https://www.zooniverse.org/assets/projects/hubble/background.jpg</a:t>
            </a:r>
          </a:p>
          <a:p>
            <a:pPr rtl="0" lvl="0" indent="-419100" marL="457200">
              <a:buClr>
                <a:schemeClr val="dk2"/>
              </a:buClr>
              <a:buSzPct val="100000"/>
              <a:buFont typeface="Arial"/>
              <a:buAutoNum type="arabicPeriod"/>
            </a:pPr>
            <a:r>
              <a:rPr lang="en"/>
              <a:t>https://www.zooniverse.org/</a:t>
            </a:r>
          </a:p>
          <a:p>
            <a:pPr rtl="0" lvl="0" indent="-419100" marL="457200">
              <a:buClr>
                <a:schemeClr val="dk2"/>
              </a:buClr>
              <a:buSzPct val="100000"/>
              <a:buFont typeface="Arial"/>
              <a:buAutoNum type="arabicPeriod"/>
            </a:pPr>
            <a:r>
              <a:rPr lang="en"/>
              <a:t>https://www.zooniverse.org/about</a:t>
            </a:r>
          </a:p>
          <a:p>
            <a:pPr rtl="0" lvl="0" indent="-419100" marL="457200">
              <a:buClr>
                <a:schemeClr val="dk2"/>
              </a:buClr>
              <a:buSzPct val="100000"/>
              <a:buFont typeface="Arial"/>
              <a:buAutoNum type="arabicPeriod"/>
            </a:pPr>
            <a:r>
              <a:rPr lang="en"/>
              <a:t>http://www.youtube.com/watch?v=-T9wizyDV8c</a:t>
            </a:r>
          </a:p>
          <a:p>
            <a:pPr lvl="0" indent="-419100" marL="457200">
              <a:buClr>
                <a:schemeClr val="dk2"/>
              </a:buClr>
              <a:buSzPct val="100000"/>
              <a:buFont typeface="Arial"/>
              <a:buAutoNum type="arabicPeriod"/>
            </a:pPr>
            <a:r>
              <a:rPr lang="en"/>
              <a:t>http://www.portlandmercury.com/binary/4eee/1249667804-1cat-computer.jpg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What is Citizen Science?</a:t>
            </a:r>
          </a:p>
        </p:txBody>
      </p:sp>
      <p:sp>
        <p:nvSpPr>
          <p:cNvPr id="35" name="Shape 35"/>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Citizen science is science that any ordinary citizen can help with</a:t>
            </a:r>
          </a:p>
          <a:p>
            <a:pPr rtl="0" lvl="0" indent="-419100" marL="457200">
              <a:buClr>
                <a:schemeClr val="dk2"/>
              </a:buClr>
              <a:buSzPct val="166666"/>
              <a:buFont typeface="Arial"/>
              <a:buChar char="•"/>
            </a:pPr>
            <a:r>
              <a:rPr lang="en"/>
              <a:t>Usually it involves citizens working with professional scientists</a:t>
            </a:r>
          </a:p>
          <a:p>
            <a:pPr rtl="0" lvl="0" indent="-419100" marL="457200">
              <a:buClr>
                <a:schemeClr val="dk2"/>
              </a:buClr>
              <a:buSzPct val="166666"/>
              <a:buFont typeface="Arial"/>
              <a:buChar char="•"/>
            </a:pPr>
            <a:r>
              <a:rPr lang="en"/>
              <a:t>Examples</a:t>
            </a:r>
          </a:p>
          <a:p>
            <a:pPr rtl="0" lvl="1" indent="-381000" marL="914400">
              <a:buClr>
                <a:schemeClr val="dk2"/>
              </a:buClr>
              <a:buSzPct val="80000"/>
              <a:buFont typeface="Courier New"/>
              <a:buChar char="o"/>
            </a:pPr>
            <a:r>
              <a:rPr lang="en"/>
              <a:t>Medical research</a:t>
            </a:r>
          </a:p>
          <a:p>
            <a:pPr rtl="0" lvl="1" indent="-381000" marL="914400">
              <a:buClr>
                <a:schemeClr val="dk2"/>
              </a:buClr>
              <a:buSzPct val="80000"/>
              <a:buFont typeface="Courier New"/>
              <a:buChar char="o"/>
            </a:pPr>
            <a:r>
              <a:rPr lang="en"/>
              <a:t>Medication testing</a:t>
            </a:r>
          </a:p>
          <a:p>
            <a:pPr rtl="0" lvl="1" indent="-381000" marL="914400">
              <a:buClr>
                <a:schemeClr val="dk2"/>
              </a:buClr>
              <a:buSzPct val="80000"/>
              <a:buFont typeface="Courier New"/>
              <a:buChar char="o"/>
            </a:pPr>
            <a:r>
              <a:rPr lang="en"/>
              <a:t>Human Behavior research</a:t>
            </a:r>
          </a:p>
          <a:p>
            <a:pPr rtl="0" lvl="1" indent="-381000" marL="914400">
              <a:buClr>
                <a:schemeClr val="dk2"/>
              </a:buClr>
              <a:buSzPct val="80000"/>
              <a:buFont typeface="Courier New"/>
              <a:buChar char="o"/>
            </a:pPr>
            <a:r>
              <a:rPr lang="en"/>
              <a:t>Giving computer to complex Science calculations</a:t>
            </a:r>
          </a:p>
          <a:p>
            <a:pPr rtl="0" lvl="1" indent="-381000" marL="914400">
              <a:buClr>
                <a:schemeClr val="dk2"/>
              </a:buClr>
              <a:buSzPct val="80000"/>
              <a:buFont typeface="Courier New"/>
              <a:buChar char="o"/>
            </a:pPr>
            <a:r>
              <a:rPr lang="en"/>
              <a:t>Helping classify data (ex. Zooniverse)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74637" x="457200"/>
            <a:ext cy="1522199" cx="8229600"/>
          </a:xfrm>
          <a:prstGeom prst="rect">
            <a:avLst/>
          </a:prstGeom>
        </p:spPr>
        <p:txBody>
          <a:bodyPr bIns="91425" rIns="91425" lIns="91425" tIns="91425" anchor="b" anchorCtr="0">
            <a:noAutofit/>
          </a:bodyPr>
          <a:lstStyle/>
          <a:p>
            <a:pPr>
              <a:buNone/>
            </a:pPr>
            <a:r>
              <a:rPr lang="en"/>
              <a:t>Interactive Activity</a:t>
            </a:r>
          </a:p>
        </p:txBody>
      </p:sp>
      <p:sp>
        <p:nvSpPr>
          <p:cNvPr id="41" name="Shape 41"/>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Help me identify some Galaxies at </a:t>
            </a:r>
            <a:r>
              <a:rPr u="sng" lang="en">
                <a:solidFill>
                  <a:schemeClr val="hlink"/>
                </a:solidFill>
                <a:hlinkClick r:id="rId3"/>
              </a:rPr>
              <a:t>Galaxy Zoo</a:t>
            </a:r>
          </a:p>
          <a:p>
            <a:r>
              <a:t/>
            </a:r>
          </a:p>
        </p:txBody>
      </p:sp>
      <p:sp>
        <p:nvSpPr>
          <p:cNvPr id="42" name="Shape 42"/>
          <p:cNvSpPr/>
          <p:nvPr/>
        </p:nvSpPr>
        <p:spPr>
          <a:xfrm>
            <a:off y="2924648" x="875075"/>
            <a:ext cy="3838227" cx="6851669"/>
          </a:xfrm>
          <a:prstGeom prst="rect">
            <a:avLst/>
          </a:prstGeom>
          <a:blipFill>
            <a:blip r:embed="rId4"/>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History of the Zooniverse</a:t>
            </a:r>
          </a:p>
        </p:txBody>
      </p:sp>
      <p:sp>
        <p:nvSpPr>
          <p:cNvPr id="48" name="Shape 48"/>
          <p:cNvSpPr txBox="1"/>
          <p:nvPr>
            <p:ph idx="1" type="body"/>
          </p:nvPr>
        </p:nvSpPr>
        <p:spPr>
          <a:xfrm>
            <a:off y="1947332" x="457200"/>
            <a:ext cy="4620299" cx="8154599"/>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u="sng" lang="en">
                <a:solidFill>
                  <a:schemeClr val="hlink"/>
                </a:solidFill>
                <a:hlinkClick r:id="rId3"/>
              </a:rPr>
              <a:t>Started in 2007</a:t>
            </a:r>
            <a:r>
              <a:rPr lang="en"/>
              <a:t> with Galaxy Zoo.</a:t>
            </a:r>
          </a:p>
          <a:p>
            <a:pPr rtl="0" lvl="0" indent="-419100" marL="457200">
              <a:buClr>
                <a:schemeClr val="dk2"/>
              </a:buClr>
              <a:buSzPct val="166666"/>
              <a:buFont typeface="Arial"/>
              <a:buChar char="•"/>
            </a:pPr>
            <a:r>
              <a:rPr lang="en"/>
              <a:t>Galaxy Zoo was so successful that they expanded the idea into the Zooniverse.</a:t>
            </a:r>
          </a:p>
          <a:p>
            <a:pPr rtl="0" lvl="0" indent="-419100" marL="457200">
              <a:buClr>
                <a:schemeClr val="dk2"/>
              </a:buClr>
              <a:buSzPct val="166666"/>
              <a:buFont typeface="Arial"/>
              <a:buChar char="•"/>
            </a:pPr>
            <a:r>
              <a:rPr lang="en"/>
              <a:t>The Citizen Science Alliance (CSA) develops and maintains the Zooniverse.</a:t>
            </a:r>
          </a:p>
          <a:p>
            <a:pPr rtl="0" lvl="0" indent="-419100" marL="457200">
              <a:buClr>
                <a:schemeClr val="dk2"/>
              </a:buClr>
              <a:buSzPct val="166666"/>
              <a:buFont typeface="Arial"/>
              <a:buChar char="•"/>
            </a:pPr>
            <a:r>
              <a:rPr lang="en"/>
              <a:t>The CSA works with partners such as universities to create Zooniverse new projects.</a:t>
            </a:r>
          </a:p>
          <a:p>
            <a:pPr lvl="0" indent="-419100" marL="457200">
              <a:buClr>
                <a:schemeClr val="dk2"/>
              </a:buClr>
              <a:buSzPct val="166666"/>
              <a:buFont typeface="Arial"/>
              <a:buChar char="•"/>
            </a:pPr>
            <a:r>
              <a:rPr lang="en"/>
              <a:t>Zooniverse has over 800,000 people helping scientists to classify all kinds of things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What is Zooniverse?</a:t>
            </a:r>
          </a:p>
        </p:txBody>
      </p:sp>
      <p:sp>
        <p:nvSpPr>
          <p:cNvPr id="54" name="Shape 54"/>
          <p:cNvSpPr txBox="1"/>
          <p:nvPr>
            <p:ph idx="1" type="body"/>
          </p:nvPr>
        </p:nvSpPr>
        <p:spPr>
          <a:xfrm>
            <a:off y="1947332" x="457200"/>
            <a:ext cy="4620299" cx="36924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lang="en"/>
              <a:t>Average citizens help science</a:t>
            </a:r>
          </a:p>
          <a:p>
            <a:pPr rtl="0" lvl="0" indent="-419100" marL="457200">
              <a:buClr>
                <a:schemeClr val="dk2"/>
              </a:buClr>
              <a:buSzPct val="166666"/>
              <a:buFont typeface="Arial"/>
              <a:buChar char="•"/>
            </a:pPr>
            <a:r>
              <a:rPr lang="en"/>
              <a:t>Projects on astronomy, climate science, marine biology, and papyrology</a:t>
            </a:r>
          </a:p>
          <a:p>
            <a:pPr rtl="0" lvl="0" indent="-419100" marL="457200">
              <a:buClr>
                <a:schemeClr val="dk2"/>
              </a:buClr>
              <a:buSzPct val="166666"/>
              <a:buFont typeface="Arial"/>
              <a:buChar char="•"/>
            </a:pPr>
            <a:r>
              <a:rPr lang="en"/>
              <a:t>Humans &gt; computers at some tasks</a:t>
            </a:r>
          </a:p>
        </p:txBody>
      </p:sp>
      <p:sp>
        <p:nvSpPr>
          <p:cNvPr id="55" name="Shape 55"/>
          <p:cNvSpPr/>
          <p:nvPr/>
        </p:nvSpPr>
        <p:spPr>
          <a:xfrm>
            <a:off y="4881707" x="3699900"/>
            <a:ext cy="1685925" cx="3457575"/>
          </a:xfrm>
          <a:prstGeom prst="rect">
            <a:avLst/>
          </a:prstGeom>
          <a:blipFill>
            <a:blip r:embed="rId3"/>
            <a:stretch>
              <a:fillRect/>
            </a:stretch>
          </a:blipFill>
          <a:ln>
            <a:noFill/>
          </a:ln>
        </p:spPr>
      </p:sp>
      <p:sp>
        <p:nvSpPr>
          <p:cNvPr id="56" name="Shape 56"/>
          <p:cNvSpPr/>
          <p:nvPr/>
        </p:nvSpPr>
        <p:spPr>
          <a:xfrm>
            <a:off y="1947332" x="5344687"/>
            <a:ext cy="1685925" cx="3457575"/>
          </a:xfrm>
          <a:prstGeom prst="rect">
            <a:avLst/>
          </a:prstGeom>
          <a:blipFill>
            <a:blip r:embed="rId4"/>
            <a:stretch>
              <a:fillRect/>
            </a:stretch>
          </a:blipFill>
          <a:ln>
            <a:noFill/>
          </a:ln>
        </p:spPr>
      </p:sp>
      <p:sp>
        <p:nvSpPr>
          <p:cNvPr id="57" name="Shape 57"/>
          <p:cNvSpPr/>
          <p:nvPr/>
        </p:nvSpPr>
        <p:spPr>
          <a:xfrm>
            <a:off y="3633257" x="5344687"/>
            <a:ext cy="1685925" cx="3457575"/>
          </a:xfrm>
          <a:prstGeom prst="rect">
            <a:avLst/>
          </a:prstGeom>
          <a:blipFill>
            <a:blip r:embed="rId5"/>
            <a:stretch>
              <a:fillRect/>
            </a:stretch>
          </a:blipFill>
          <a:ln>
            <a:noFill/>
          </a:ln>
        </p:spPr>
      </p:sp>
      <p:sp>
        <p:nvSpPr>
          <p:cNvPr id="58" name="Shape 58"/>
          <p:cNvSpPr/>
          <p:nvPr/>
        </p:nvSpPr>
        <p:spPr>
          <a:xfrm>
            <a:off y="2586037" x="3699900"/>
            <a:ext cy="1685925" cx="3457575"/>
          </a:xfrm>
          <a:prstGeom prst="rect">
            <a:avLst/>
          </a:prstGeom>
          <a:blipFill>
            <a:blip r:embed="rId6"/>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Demonstrations</a:t>
            </a:r>
          </a:p>
        </p:txBody>
      </p:sp>
      <p:sp>
        <p:nvSpPr>
          <p:cNvPr id="64" name="Shape 64"/>
          <p:cNvSpPr txBox="1"/>
          <p:nvPr>
            <p:ph idx="1" type="body"/>
          </p:nvPr>
        </p:nvSpPr>
        <p:spPr>
          <a:xfrm>
            <a:off y="1947332" x="457200"/>
            <a:ext cy="46202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u="sng" lang="en">
                <a:solidFill>
                  <a:schemeClr val="hlink"/>
                </a:solidFill>
                <a:hlinkClick r:id="rId3"/>
              </a:rPr>
              <a:t>Zooniverse Main Page</a:t>
            </a:r>
          </a:p>
          <a:p>
            <a:pPr rtl="0" lvl="1" indent="-381000" marL="914400">
              <a:buClr>
                <a:schemeClr val="dk2"/>
              </a:buClr>
              <a:buSzPct val="80000"/>
              <a:buFont typeface="Courier New"/>
              <a:buChar char="o"/>
            </a:pPr>
            <a:r>
              <a:rPr u="sng" lang="en">
                <a:solidFill>
                  <a:schemeClr val="hlink"/>
                </a:solidFill>
                <a:hlinkClick r:id="rId4"/>
              </a:rPr>
              <a:t>Planet 4</a:t>
            </a:r>
          </a:p>
          <a:p>
            <a:pPr rtl="0" lvl="1" indent="-381000" marL="914400">
              <a:buClr>
                <a:schemeClr val="dk2"/>
              </a:buClr>
              <a:buSzPct val="80000"/>
              <a:buFont typeface="Courier New"/>
              <a:buChar char="o"/>
            </a:pPr>
            <a:r>
              <a:rPr u="sng" lang="en">
                <a:solidFill>
                  <a:schemeClr val="hlink"/>
                </a:solidFill>
                <a:hlinkClick r:id="rId5"/>
              </a:rPr>
              <a:t>Singing Whales</a:t>
            </a:r>
          </a:p>
          <a:p>
            <a:pPr rtl="0" lvl="1" indent="-381000" marL="914400">
              <a:buClr>
                <a:schemeClr val="dk2"/>
              </a:buClr>
              <a:buSzPct val="80000"/>
              <a:buFont typeface="Courier New"/>
              <a:buChar char="o"/>
            </a:pPr>
            <a:r>
              <a:rPr u="sng" lang="en">
                <a:solidFill>
                  <a:schemeClr val="hlink"/>
                </a:solidFill>
                <a:hlinkClick r:id="rId6"/>
              </a:rPr>
              <a:t>Study the Lives of Ancient Greeks</a:t>
            </a:r>
          </a:p>
          <a:p>
            <a:pPr rtl="0" lvl="1" indent="-381000" marL="914400">
              <a:buClr>
                <a:schemeClr val="dk2"/>
              </a:buClr>
              <a:buSzPct val="80000"/>
              <a:buFont typeface="Courier New"/>
              <a:buChar char="o"/>
            </a:pPr>
            <a:r>
              <a:rPr u="sng" lang="en">
                <a:solidFill>
                  <a:schemeClr val="hlink"/>
                </a:solidFill>
                <a:hlinkClick r:id="rId7"/>
              </a:rPr>
              <a:t>Seafloor Explorer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Secret Surprise Quiz!!!</a:t>
            </a:r>
          </a:p>
        </p:txBody>
      </p:sp>
      <p:sp>
        <p:nvSpPr>
          <p:cNvPr id="70" name="Shape 70"/>
          <p:cNvSpPr txBox="1"/>
          <p:nvPr>
            <p:ph idx="1" type="body"/>
          </p:nvPr>
        </p:nvSpPr>
        <p:spPr>
          <a:xfrm>
            <a:off y="1947332" x="457200"/>
            <a:ext cy="4620299" cx="8229600"/>
          </a:xfrm>
          <a:prstGeom prst="rect">
            <a:avLst/>
          </a:prstGeom>
        </p:spPr>
        <p:txBody>
          <a:bodyPr bIns="91425" rIns="91425" lIns="91425" tIns="91425" anchor="t" anchorCtr="0">
            <a:noAutofit/>
          </a:bodyPr>
          <a:lstStyle/>
          <a:p>
            <a:pPr lvl="0" indent="-419100" marL="457200">
              <a:buClr>
                <a:schemeClr val="dk2"/>
              </a:buClr>
              <a:buSzPct val="166666"/>
              <a:buFont typeface="Arial"/>
              <a:buChar char="•"/>
            </a:pPr>
            <a:r>
              <a:rPr lang="en"/>
              <a:t>Looking at those examples, can you think of any other scientific research projects that could use Citizen Science?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Questions For Me So Far?</a:t>
            </a:r>
          </a:p>
        </p:txBody>
      </p:sp>
      <p:sp>
        <p:nvSpPr>
          <p:cNvPr id="76" name="Shape 76"/>
          <p:cNvSpPr txBox="1"/>
          <p:nvPr>
            <p:ph idx="1" type="body"/>
          </p:nvPr>
        </p:nvSpPr>
        <p:spPr>
          <a:xfrm>
            <a:off y="1947332" x="457200"/>
            <a:ext cy="4620299" cx="8229600"/>
          </a:xfrm>
          <a:prstGeom prst="rect">
            <a:avLst/>
          </a:prstGeom>
        </p:spPr>
        <p:txBody>
          <a:bodyPr bIns="91425" rIns="91425" lIns="91425" tIns="91425" anchor="t" anchorCtr="0">
            <a:noAutofit/>
          </a:bodyPr>
          <a:lstStyle/>
          <a:p>
            <a:pPr algn="ctr">
              <a:buNone/>
            </a:pPr>
            <a:r>
              <a:rPr b="1" sz="9600" lang="en"/>
              <a:t>
</a:t>
            </a:r>
            <a:r>
              <a:rPr b="1" sz="9600" lang="en"/>
              <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522199" cx="8229600"/>
          </a:xfrm>
          <a:prstGeom prst="rect">
            <a:avLst/>
          </a:prstGeom>
        </p:spPr>
        <p:txBody>
          <a:bodyPr bIns="91425" rIns="91425" lIns="91425" tIns="91425" anchor="b" anchorCtr="0">
            <a:noAutofit/>
          </a:bodyPr>
          <a:lstStyle/>
          <a:p>
            <a:pPr algn="ctr">
              <a:buNone/>
            </a:pPr>
            <a:r>
              <a:rPr lang="en"/>
              <a:t>We Will Discuss About Your Thoughts At the End</a:t>
            </a:r>
          </a:p>
        </p:txBody>
      </p:sp>
      <p:sp>
        <p:nvSpPr>
          <p:cNvPr id="82" name="Shape 82"/>
          <p:cNvSpPr txBox="1"/>
          <p:nvPr>
            <p:ph idx="1" type="body"/>
          </p:nvPr>
        </p:nvSpPr>
        <p:spPr>
          <a:xfrm>
            <a:off y="1947332" x="457200"/>
            <a:ext cy="4620299" cx="82296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