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3.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http://setiathome.berkeley.edu/" Type="http://schemas.openxmlformats.org/officeDocument/2006/relationships/hyperlink" TargetMode="External" Id="rId2"/><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 name="Shape 30"/>
        <p:cNvGrpSpPr/>
        <p:nvPr/>
      </p:nvGrpSpPr>
      <p:grpSpPr>
        <a:xfrm>
          <a:off y="0" x="0"/>
          <a:ext cy="0" cx="0"/>
          <a:chOff y="0" x="0"/>
          <a:chExt cy="0" cx="0"/>
        </a:xfrm>
      </p:grpSpPr>
      <p:sp>
        <p:nvSpPr>
          <p:cNvPr id="31" name="Shape 3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2" name="Shape 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Before demonstration Fold-It, explain the points above.</a:t>
            </a:r>
          </a:p>
          <a:p>
            <a:pPr rtl="0" lvl="0">
              <a:buNone/>
            </a:pPr>
            <a:r>
              <a:rPr lang="en"/>
              <a:t>- How protein folding works in detail is far too complex to explain.</a:t>
            </a:r>
          </a:p>
          <a:p>
            <a:pPr rtl="0" lvl="0">
              <a:buNone/>
            </a:pPr>
            <a:r>
              <a:rPr lang="en"/>
              <a:t>- To demonstrate Fold-It, open up Fold-It and go through the first four levels. Explain what you are doing to the students and try to get interactive feedback and suggestions from them.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Once they get started, wander around answering any questions they have.</a:t>
            </a:r>
          </a:p>
          <a:p>
            <a:pPr>
              <a:buNone/>
            </a:pPr>
            <a:r>
              <a:rPr lang="en"/>
              <a:t>- Try to give at least 20 or 30 minutes for them to try Fold-It.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Do the review/discussion when there is about 5 or 10 minutes left. Try to get a few students to answer each of the questions.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 name="Shape 36"/>
        <p:cNvGrpSpPr/>
        <p:nvPr/>
      </p:nvGrpSpPr>
      <p:grpSpPr>
        <a:xfrm>
          <a:off y="0" x="0"/>
          <a:ext cy="0" cx="0"/>
          <a:chOff y="0" x="0"/>
          <a:chExt cy="0" cx="0"/>
        </a:xfrm>
      </p:grpSpPr>
      <p:sp>
        <p:nvSpPr>
          <p:cNvPr id="37" name="Shape 3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8" name="Shape 3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Medical research is when doctors test out new medical treatments on people who are sick and volunteer to be test subjects, trying new cancer treatments for the guy in the picture.</a:t>
            </a:r>
          </a:p>
          <a:p>
            <a:r>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Medication testing is where people are paid to test medications for things such as high cholesterol or heartburn. Point out the scientist and the volunteer citizen in the picture. Mention that all medication is required to go through human testing to make sure it is safe for everyone to use. Before it gets to human testing, it is tested on animals first.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Human behavior research is what Psychologist, Sociologists, and others do to see how people behave in certain situations. Point out the Psychologist and the citizens in the picture. For example, Psychologists might pay people to take computerized tests in order to better understand how people learn.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6" name="Shape 6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For giving your computer to complex scientific calculations, you can talk about SETI at home (</a:t>
            </a:r>
            <a:r>
              <a:rPr u="sng" lang="en">
                <a:solidFill>
                  <a:srgbClr val="2200CC"/>
                </a:solidFill>
                <a:hlinkClick r:id="rId2"/>
              </a:rPr>
              <a:t>http://setiathome.berkeley.edu/</a:t>
            </a:r>
            <a:r>
              <a:rPr lang="en"/>
              <a:t>), which people can download on their computers to have their computer process SETI data when the computer is not being used. Point out the radio waves in the picture and how they are radio signals from outer space that are coming at our planet from all directions. Ask the students: "How many of you have a radio in your parents' car?" Explain that it is the same idea. Right now, all the radio signals that have been found are just noise, like the noise on the radio when no station is selected.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Remind the students of Zooniverse, and some of the activities that they did during the Zooniverse lesson. </a:t>
            </a:r>
          </a:p>
          <a:p>
            <a:pPr>
              <a:buNone/>
            </a:pPr>
            <a:r>
              <a:rPr lang="en"/>
              <a:t>- Remind them that average citizens are needed to classify data on Zooniverse because computers and not good at certain types of tasks, such as image and sound recognition.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 Try to get at least one student to answer each question. </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rot="10800000" flipH="1">
            <a:off y="4124512" x="0"/>
            <a:ext cy="949799" cx="8458200"/>
          </a:xfrm>
          <a:prstGeom prst="rect">
            <a:avLst/>
          </a:prstGeom>
          <a:solidFill>
            <a:schemeClr val="dk2"/>
          </a:solidFill>
          <a:ln>
            <a:noFill/>
          </a:ln>
        </p:spPr>
        <p:txBody>
          <a:bodyPr bIns="45700" rIns="91425" lIns="91425" tIns="45700" anchor="ctr" anchorCtr="0">
            <a:noAutofit/>
          </a:bodyPr>
          <a:lstStyle/>
          <a:p/>
        </p:txBody>
      </p:sp>
      <p:sp>
        <p:nvSpPr>
          <p:cNvPr id="9" name="Shape 9"/>
          <p:cNvSpPr txBox="1"/>
          <p:nvPr>
            <p:ph type="ctrTitle"/>
          </p:nvPr>
        </p:nvSpPr>
        <p:spPr>
          <a:xfrm>
            <a:off y="1734342" x="685800"/>
            <a:ext cy="2245499" cx="7772400"/>
          </a:xfrm>
          <a:prstGeom prst="rect">
            <a:avLst/>
          </a:prstGeom>
          <a:noFill/>
          <a:ln>
            <a:noFill/>
          </a:ln>
        </p:spPr>
        <p:txBody>
          <a:bodyPr bIns="91425" rIns="91425" lIns="91425" tIns="91425" anchor="b" anchorCtr="0"/>
          <a:lstStyle>
            <a:lvl1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1pPr>
            <a:lvl2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2pPr>
            <a:lvl3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3pPr>
            <a:lvl4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4pPr>
            <a:lvl5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5pPr>
            <a:lvl6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6pPr>
            <a:lvl7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7pPr>
            <a:lvl8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8pPr>
            <a:lvl9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9pPr>
          </a:lstStyle>
          <a:p/>
        </p:txBody>
      </p:sp>
      <p:sp>
        <p:nvSpPr>
          <p:cNvPr id="10" name="Shape 10"/>
          <p:cNvSpPr txBox="1"/>
          <p:nvPr>
            <p:ph idx="1" type="subTitle"/>
          </p:nvPr>
        </p:nvSpPr>
        <p:spPr>
          <a:xfrm>
            <a:off y="4124476" x="685800"/>
            <a:ext cy="949799" cx="7772400"/>
          </a:xfrm>
          <a:prstGeom prst="rect">
            <a:avLst/>
          </a:prstGeom>
          <a:noFill/>
          <a:ln>
            <a:noFill/>
          </a:ln>
        </p:spPr>
        <p:txBody>
          <a:bodyPr bIns="91425" rIns="91425" lIns="91425" tIns="91425" anchor="ctr" anchorCtr="0"/>
          <a:lstStyle>
            <a:lvl1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1pPr>
            <a:lvl2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2pPr>
            <a:lvl3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3pPr>
            <a:lvl4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4pPr>
            <a:lvl5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5pPr>
            <a:lvl6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6pPr>
            <a:lvl7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7pPr>
            <a:lvl8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8pPr>
            <a:lvl9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1" name="Shape 11"/>
        <p:cNvGrpSpPr/>
        <p:nvPr/>
      </p:nvGrpSpPr>
      <p:grpSpPr>
        <a:xfrm>
          <a:off y="0" x="0"/>
          <a:ext cy="0" cx="0"/>
          <a:chOff y="0" x="0"/>
          <a:chExt cy="0" cx="0"/>
        </a:xfrm>
      </p:grpSpPr>
      <p:sp>
        <p:nvSpPr>
          <p:cNvPr id="12" name="Shape 12"/>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p:txBody>
      </p:sp>
      <p:sp>
        <p:nvSpPr>
          <p:cNvPr id="13" name="Shape 13"/>
          <p:cNvSpPr txBox="1"/>
          <p:nvPr>
            <p:ph type="title"/>
          </p:nvPr>
        </p:nvSpPr>
        <p:spPr>
          <a:xfrm>
            <a:off y="274637" x="457200"/>
            <a:ext cy="1522199" cx="8229600"/>
          </a:xfrm>
          <a:prstGeom prst="rect">
            <a:avLst/>
          </a:prstGeom>
          <a:noFill/>
          <a:ln>
            <a:noFill/>
          </a:ln>
        </p:spPr>
        <p:txBody>
          <a:bodyPr bIns="91425" rIns="91425" lIns="91425" tIns="91425" anchor="b" anchorCtr="0"/>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p:txBody>
      </p:sp>
      <p:sp>
        <p:nvSpPr>
          <p:cNvPr id="14" name="Shape 14"/>
          <p:cNvSpPr txBox="1"/>
          <p:nvPr>
            <p:ph idx="1" type="body"/>
          </p:nvPr>
        </p:nvSpPr>
        <p:spPr>
          <a:xfrm>
            <a:off y="1947332" x="457200"/>
            <a:ext cy="4620299"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5" name="Shape 15"/>
        <p:cNvGrpSpPr/>
        <p:nvPr/>
      </p:nvGrpSpPr>
      <p:grpSpPr>
        <a:xfrm>
          <a:off y="0" x="0"/>
          <a:ext cy="0" cx="0"/>
          <a:chOff y="0" x="0"/>
          <a:chExt cy="0" cx="0"/>
        </a:xfrm>
      </p:grpSpPr>
      <p:sp>
        <p:nvSpPr>
          <p:cNvPr id="16" name="Shape 16"/>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p:txBody>
      </p:sp>
      <p:sp>
        <p:nvSpPr>
          <p:cNvPr id="17" name="Shape 17"/>
          <p:cNvSpPr txBox="1"/>
          <p:nvPr>
            <p:ph type="title"/>
          </p:nvPr>
        </p:nvSpPr>
        <p:spPr>
          <a:xfrm>
            <a:off y="274637" x="457200"/>
            <a:ext cy="1522199" cx="8229600"/>
          </a:xfrm>
          <a:prstGeom prst="rect">
            <a:avLst/>
          </a:prstGeom>
          <a:noFill/>
          <a:ln>
            <a:noFill/>
          </a:ln>
        </p:spPr>
        <p:txBody>
          <a:bodyPr bIns="91425" rIns="91425" lIns="91425" tIns="91425" anchor="b" anchorCtr="0"/>
          <a:lstStyle>
            <a:lvl1pPr algn="l" rtl="0">
              <a:spcBef>
                <a:spcPts val="0"/>
              </a:spcBef>
              <a:buSzPct val="100000"/>
              <a:buFont typeface="Arial"/>
              <a:buNone/>
              <a:defRPr b="1" sz="4800">
                <a:solidFill>
                  <a:schemeClr val="lt1"/>
                </a:solidFill>
                <a:latin typeface="Arial"/>
                <a:ea typeface="Arial"/>
                <a:cs typeface="Arial"/>
                <a:sym typeface="Arial"/>
              </a:defRPr>
            </a:lvl1pPr>
            <a:lvl2pPr algn="l" rtl="0">
              <a:spcBef>
                <a:spcPts val="0"/>
              </a:spcBef>
              <a:buSzPct val="100000"/>
              <a:buFont typeface="Arial"/>
              <a:buNone/>
              <a:defRPr b="1" sz="4800">
                <a:solidFill>
                  <a:schemeClr val="lt1"/>
                </a:solidFill>
                <a:latin typeface="Arial"/>
                <a:ea typeface="Arial"/>
                <a:cs typeface="Arial"/>
                <a:sym typeface="Arial"/>
              </a:defRPr>
            </a:lvl2pPr>
            <a:lvl3pPr algn="l" rtl="0">
              <a:spcBef>
                <a:spcPts val="0"/>
              </a:spcBef>
              <a:buSzPct val="100000"/>
              <a:buFont typeface="Arial"/>
              <a:buNone/>
              <a:defRPr b="1" sz="4800">
                <a:solidFill>
                  <a:schemeClr val="lt1"/>
                </a:solidFill>
                <a:latin typeface="Arial"/>
                <a:ea typeface="Arial"/>
                <a:cs typeface="Arial"/>
                <a:sym typeface="Arial"/>
              </a:defRPr>
            </a:lvl3pPr>
            <a:lvl4pPr algn="l" rtl="0">
              <a:spcBef>
                <a:spcPts val="0"/>
              </a:spcBef>
              <a:buSzPct val="100000"/>
              <a:buFont typeface="Arial"/>
              <a:buNone/>
              <a:defRPr b="1" sz="4800">
                <a:solidFill>
                  <a:schemeClr val="lt1"/>
                </a:solidFill>
                <a:latin typeface="Arial"/>
                <a:ea typeface="Arial"/>
                <a:cs typeface="Arial"/>
                <a:sym typeface="Arial"/>
              </a:defRPr>
            </a:lvl4pPr>
            <a:lvl5pPr algn="l" rtl="0">
              <a:spcBef>
                <a:spcPts val="0"/>
              </a:spcBef>
              <a:buSzPct val="100000"/>
              <a:buFont typeface="Arial"/>
              <a:buNone/>
              <a:defRPr b="1" sz="4800">
                <a:solidFill>
                  <a:schemeClr val="lt1"/>
                </a:solidFill>
                <a:latin typeface="Arial"/>
                <a:ea typeface="Arial"/>
                <a:cs typeface="Arial"/>
                <a:sym typeface="Arial"/>
              </a:defRPr>
            </a:lvl5pPr>
            <a:lvl6pPr algn="l" rtl="0">
              <a:spcBef>
                <a:spcPts val="0"/>
              </a:spcBef>
              <a:buSzPct val="100000"/>
              <a:buFont typeface="Arial"/>
              <a:buNone/>
              <a:defRPr b="1" sz="4800">
                <a:solidFill>
                  <a:schemeClr val="lt1"/>
                </a:solidFill>
                <a:latin typeface="Arial"/>
                <a:ea typeface="Arial"/>
                <a:cs typeface="Arial"/>
                <a:sym typeface="Arial"/>
              </a:defRPr>
            </a:lvl6pPr>
            <a:lvl7pPr algn="l" rtl="0">
              <a:spcBef>
                <a:spcPts val="0"/>
              </a:spcBef>
              <a:buSzPct val="100000"/>
              <a:buFont typeface="Arial"/>
              <a:buNone/>
              <a:defRPr b="1" sz="4800">
                <a:solidFill>
                  <a:schemeClr val="lt1"/>
                </a:solidFill>
                <a:latin typeface="Arial"/>
                <a:ea typeface="Arial"/>
                <a:cs typeface="Arial"/>
                <a:sym typeface="Arial"/>
              </a:defRPr>
            </a:lvl7pPr>
            <a:lvl8pPr algn="l" rtl="0">
              <a:spcBef>
                <a:spcPts val="0"/>
              </a:spcBef>
              <a:buSzPct val="100000"/>
              <a:buFont typeface="Arial"/>
              <a:buNone/>
              <a:defRPr b="1" sz="4800">
                <a:solidFill>
                  <a:schemeClr val="lt1"/>
                </a:solidFill>
                <a:latin typeface="Arial"/>
                <a:ea typeface="Arial"/>
                <a:cs typeface="Arial"/>
                <a:sym typeface="Arial"/>
              </a:defRPr>
            </a:lvl8pPr>
            <a:lvl9pPr algn="l" rtl="0">
              <a:spcBef>
                <a:spcPts val="0"/>
              </a:spcBef>
              <a:buSzPct val="100000"/>
              <a:buFont typeface="Arial"/>
              <a:buNone/>
              <a:defRPr b="1" sz="4800">
                <a:solidFill>
                  <a:schemeClr val="lt1"/>
                </a:solidFill>
                <a:latin typeface="Arial"/>
                <a:ea typeface="Arial"/>
                <a:cs typeface="Arial"/>
                <a:sym typeface="Arial"/>
              </a:defRPr>
            </a:lvl9pPr>
          </a:lstStyle>
          <a:p/>
        </p:txBody>
      </p:sp>
      <p:sp>
        <p:nvSpPr>
          <p:cNvPr id="18" name="Shape 18"/>
          <p:cNvSpPr txBox="1"/>
          <p:nvPr>
            <p:ph idx="1" type="body"/>
          </p:nvPr>
        </p:nvSpPr>
        <p:spPr>
          <a:xfrm>
            <a:off y="1947332" x="457200"/>
            <a:ext cy="4620299" cx="40302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19" name="Shape 19"/>
          <p:cNvSpPr txBox="1"/>
          <p:nvPr>
            <p:ph idx="2" type="body"/>
          </p:nvPr>
        </p:nvSpPr>
        <p:spPr>
          <a:xfrm>
            <a:off y="1949211" x="4656667"/>
            <a:ext cy="4620299" cx="40302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20" name="Shape 20"/>
        <p:cNvGrpSpPr/>
        <p:nvPr/>
      </p:nvGrpSpPr>
      <p:grpSpPr>
        <a:xfrm>
          <a:off y="0" x="0"/>
          <a:ext cy="0" cx="0"/>
          <a:chOff y="0" x="0"/>
          <a:chExt cy="0" cx="0"/>
        </a:xfrm>
      </p:grpSpPr>
      <p:sp>
        <p:nvSpPr>
          <p:cNvPr id="21" name="Shape 21"/>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p:txBody>
      </p:sp>
      <p:sp>
        <p:nvSpPr>
          <p:cNvPr id="22" name="Shape 22"/>
          <p:cNvSpPr txBox="1"/>
          <p:nvPr>
            <p:ph type="title"/>
          </p:nvPr>
        </p:nvSpPr>
        <p:spPr>
          <a:xfrm>
            <a:off y="274637" x="457200"/>
            <a:ext cy="1522199" cx="8229600"/>
          </a:xfrm>
          <a:prstGeom prst="rect">
            <a:avLst/>
          </a:prstGeom>
          <a:noFill/>
          <a:ln>
            <a:noFill/>
          </a:ln>
        </p:spPr>
        <p:txBody>
          <a:bodyPr bIns="91425" rIns="91425" lIns="91425" tIns="91425" anchor="b" anchorCtr="0"/>
          <a:lstStyle>
            <a:lvl1pPr algn="l" rtl="0">
              <a:spcBef>
                <a:spcPts val="0"/>
              </a:spcBef>
              <a:buSzPct val="100000"/>
              <a:buFont typeface="Arial"/>
              <a:buNone/>
              <a:defRPr b="1" sz="4800">
                <a:solidFill>
                  <a:schemeClr val="lt1"/>
                </a:solidFill>
                <a:latin typeface="Arial"/>
                <a:ea typeface="Arial"/>
                <a:cs typeface="Arial"/>
                <a:sym typeface="Arial"/>
              </a:defRPr>
            </a:lvl1pPr>
            <a:lvl2pPr algn="l" rtl="0">
              <a:spcBef>
                <a:spcPts val="0"/>
              </a:spcBef>
              <a:buSzPct val="100000"/>
              <a:buFont typeface="Arial"/>
              <a:buNone/>
              <a:defRPr b="1" sz="4800">
                <a:solidFill>
                  <a:schemeClr val="lt1"/>
                </a:solidFill>
                <a:latin typeface="Arial"/>
                <a:ea typeface="Arial"/>
                <a:cs typeface="Arial"/>
                <a:sym typeface="Arial"/>
              </a:defRPr>
            </a:lvl2pPr>
            <a:lvl3pPr algn="l" rtl="0">
              <a:spcBef>
                <a:spcPts val="0"/>
              </a:spcBef>
              <a:buSzPct val="100000"/>
              <a:buFont typeface="Arial"/>
              <a:buNone/>
              <a:defRPr b="1" sz="4800">
                <a:solidFill>
                  <a:schemeClr val="lt1"/>
                </a:solidFill>
                <a:latin typeface="Arial"/>
                <a:ea typeface="Arial"/>
                <a:cs typeface="Arial"/>
                <a:sym typeface="Arial"/>
              </a:defRPr>
            </a:lvl3pPr>
            <a:lvl4pPr algn="l" rtl="0">
              <a:spcBef>
                <a:spcPts val="0"/>
              </a:spcBef>
              <a:buSzPct val="100000"/>
              <a:buFont typeface="Arial"/>
              <a:buNone/>
              <a:defRPr b="1" sz="4800">
                <a:solidFill>
                  <a:schemeClr val="lt1"/>
                </a:solidFill>
                <a:latin typeface="Arial"/>
                <a:ea typeface="Arial"/>
                <a:cs typeface="Arial"/>
                <a:sym typeface="Arial"/>
              </a:defRPr>
            </a:lvl4pPr>
            <a:lvl5pPr algn="l" rtl="0">
              <a:spcBef>
                <a:spcPts val="0"/>
              </a:spcBef>
              <a:buSzPct val="100000"/>
              <a:buFont typeface="Arial"/>
              <a:buNone/>
              <a:defRPr b="1" sz="4800">
                <a:solidFill>
                  <a:schemeClr val="lt1"/>
                </a:solidFill>
                <a:latin typeface="Arial"/>
                <a:ea typeface="Arial"/>
                <a:cs typeface="Arial"/>
                <a:sym typeface="Arial"/>
              </a:defRPr>
            </a:lvl5pPr>
            <a:lvl6pPr algn="l" rtl="0">
              <a:spcBef>
                <a:spcPts val="0"/>
              </a:spcBef>
              <a:buSzPct val="100000"/>
              <a:buFont typeface="Arial"/>
              <a:buNone/>
              <a:defRPr b="1" sz="4800">
                <a:solidFill>
                  <a:schemeClr val="lt1"/>
                </a:solidFill>
                <a:latin typeface="Arial"/>
                <a:ea typeface="Arial"/>
                <a:cs typeface="Arial"/>
                <a:sym typeface="Arial"/>
              </a:defRPr>
            </a:lvl6pPr>
            <a:lvl7pPr algn="l" rtl="0">
              <a:spcBef>
                <a:spcPts val="0"/>
              </a:spcBef>
              <a:buSzPct val="100000"/>
              <a:buFont typeface="Arial"/>
              <a:buNone/>
              <a:defRPr b="1" sz="4800">
                <a:solidFill>
                  <a:schemeClr val="lt1"/>
                </a:solidFill>
                <a:latin typeface="Arial"/>
                <a:ea typeface="Arial"/>
                <a:cs typeface="Arial"/>
                <a:sym typeface="Arial"/>
              </a:defRPr>
            </a:lvl7pPr>
            <a:lvl8pPr algn="l" rtl="0">
              <a:spcBef>
                <a:spcPts val="0"/>
              </a:spcBef>
              <a:buSzPct val="100000"/>
              <a:buFont typeface="Arial"/>
              <a:buNone/>
              <a:defRPr b="1" sz="4800">
                <a:solidFill>
                  <a:schemeClr val="lt1"/>
                </a:solidFill>
                <a:latin typeface="Arial"/>
                <a:ea typeface="Arial"/>
                <a:cs typeface="Arial"/>
                <a:sym typeface="Arial"/>
              </a:defRPr>
            </a:lvl8pPr>
            <a:lvl9pPr algn="l" rtl="0">
              <a:spcBef>
                <a:spcPts val="0"/>
              </a:spcBef>
              <a:buSzPct val="100000"/>
              <a:buFont typeface="Arial"/>
              <a:buNone/>
              <a:defRPr b="1" sz="4800">
                <a:solidFill>
                  <a:schemeClr val="l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23" name="Shape 23"/>
        <p:cNvGrpSpPr/>
        <p:nvPr/>
      </p:nvGrpSpPr>
      <p:grpSpPr>
        <a:xfrm>
          <a:off y="0" x="0"/>
          <a:ext cy="0" cx="0"/>
          <a:chOff y="0" x="0"/>
          <a:chExt cy="0" cx="0"/>
        </a:xfrm>
      </p:grpSpPr>
      <p:sp>
        <p:nvSpPr>
          <p:cNvPr id="24" name="Shape 24"/>
          <p:cNvSpPr/>
          <p:nvPr/>
        </p:nvSpPr>
        <p:spPr>
          <a:xfrm>
            <a:off y="5875078" x="0"/>
            <a:ext cy="692700" cx="8686800"/>
          </a:xfrm>
          <a:prstGeom prst="rect">
            <a:avLst/>
          </a:prstGeom>
          <a:solidFill>
            <a:schemeClr val="dk2"/>
          </a:solidFill>
          <a:ln>
            <a:noFill/>
          </a:ln>
        </p:spPr>
        <p:txBody>
          <a:bodyPr bIns="45700" rIns="91425" lIns="91425" tIns="45700" anchor="ctr" anchorCtr="0">
            <a:noAutofit/>
          </a:bodyPr>
          <a:lstStyle/>
          <a:p/>
        </p:txBody>
      </p:sp>
      <p:sp>
        <p:nvSpPr>
          <p:cNvPr id="25" name="Shape 25"/>
          <p:cNvSpPr txBox="1"/>
          <p:nvPr>
            <p:ph idx="1" type="body"/>
          </p:nvPr>
        </p:nvSpPr>
        <p:spPr>
          <a:xfrm>
            <a:off y="5875078" x="457200"/>
            <a:ext cy="692700" cx="8229600"/>
          </a:xfrm>
          <a:prstGeom prst="rect">
            <a:avLst/>
          </a:prstGeom>
          <a:noFill/>
          <a:ln>
            <a:noFill/>
          </a:ln>
        </p:spPr>
        <p:txBody>
          <a:bodyPr bIns="91425" rIns="91425" lIns="91425" tIns="91425" anchor="ctr" anchorCtr="0"/>
          <a:lstStyle>
            <a:lvl1pPr algn="l" rtl="0" indent="-342900" marL="342900">
              <a:lnSpc>
                <a:spcPct val="100000"/>
              </a:lnSpc>
              <a:spcBef>
                <a:spcPts val="0"/>
              </a:spcBef>
              <a:spcAft>
                <a:spcPts val="0"/>
              </a:spcAft>
              <a:buClr>
                <a:schemeClr val="lt1"/>
              </a:buClr>
              <a:buSzPct val="166666"/>
              <a:buFont typeface="Arial"/>
              <a:buChar char="•"/>
              <a:defRPr b="1" sz="2400" i="0">
                <a:solidFill>
                  <a:schemeClr val="lt1"/>
                </a:solidFill>
              </a:defRPr>
            </a:lvl1pPr>
            <a:lvl2pPr algn="l" rtl="0" indent="-342900" marL="342900">
              <a:lnSpc>
                <a:spcPct val="100000"/>
              </a:lnSpc>
              <a:spcBef>
                <a:spcPts val="0"/>
              </a:spcBef>
              <a:spcAft>
                <a:spcPts val="0"/>
              </a:spcAft>
              <a:buClr>
                <a:schemeClr val="lt1"/>
              </a:buClr>
              <a:buSzPct val="100000"/>
              <a:buFont typeface="Courier New"/>
              <a:buChar char="o"/>
              <a:defRPr b="1" sz="2400" i="0">
                <a:solidFill>
                  <a:schemeClr val="lt1"/>
                </a:solidFill>
              </a:defRPr>
            </a:lvl2pPr>
            <a:lvl3pPr algn="l" rtl="0" indent="-342900" marL="342900">
              <a:lnSpc>
                <a:spcPct val="100000"/>
              </a:lnSpc>
              <a:spcBef>
                <a:spcPts val="0"/>
              </a:spcBef>
              <a:spcAft>
                <a:spcPts val="0"/>
              </a:spcAft>
              <a:buClr>
                <a:schemeClr val="lt1"/>
              </a:buClr>
              <a:buSzPct val="100000"/>
              <a:buFont typeface="Wingdings"/>
              <a:buChar char="§"/>
              <a:defRPr b="1" sz="2400" i="0">
                <a:solidFill>
                  <a:schemeClr val="lt1"/>
                </a:solidFill>
              </a:defRPr>
            </a:lvl3pPr>
            <a:lvl4pPr algn="l" rtl="0" indent="-342900" marL="342900">
              <a:lnSpc>
                <a:spcPct val="100000"/>
              </a:lnSpc>
              <a:spcBef>
                <a:spcPts val="0"/>
              </a:spcBef>
              <a:spcAft>
                <a:spcPts val="0"/>
              </a:spcAft>
              <a:buClr>
                <a:schemeClr val="lt1"/>
              </a:buClr>
              <a:buSzPct val="166666"/>
              <a:buFont typeface="Arial"/>
              <a:buChar char="•"/>
              <a:defRPr b="1" sz="2400" i="0">
                <a:solidFill>
                  <a:schemeClr val="lt1"/>
                </a:solidFill>
              </a:defRPr>
            </a:lvl4pPr>
            <a:lvl5pPr algn="l" rtl="0" indent="-342900" marL="342900">
              <a:lnSpc>
                <a:spcPct val="100000"/>
              </a:lnSpc>
              <a:spcBef>
                <a:spcPts val="0"/>
              </a:spcBef>
              <a:spcAft>
                <a:spcPts val="0"/>
              </a:spcAft>
              <a:buClr>
                <a:schemeClr val="lt1"/>
              </a:buClr>
              <a:buSzPct val="100000"/>
              <a:buFont typeface="Courier New"/>
              <a:buChar char="o"/>
              <a:defRPr b="1" sz="2400" i="0">
                <a:solidFill>
                  <a:schemeClr val="lt1"/>
                </a:solidFill>
              </a:defRPr>
            </a:lvl5pPr>
            <a:lvl6pPr algn="l" rtl="0" indent="-342900" marL="342900">
              <a:lnSpc>
                <a:spcPct val="100000"/>
              </a:lnSpc>
              <a:spcBef>
                <a:spcPts val="0"/>
              </a:spcBef>
              <a:spcAft>
                <a:spcPts val="0"/>
              </a:spcAft>
              <a:buClr>
                <a:schemeClr val="lt1"/>
              </a:buClr>
              <a:buSzPct val="100000"/>
              <a:buFont typeface="Wingdings"/>
              <a:buChar char="§"/>
              <a:defRPr b="1" sz="2400" i="0">
                <a:solidFill>
                  <a:schemeClr val="lt1"/>
                </a:solidFill>
              </a:defRPr>
            </a:lvl6pPr>
            <a:lvl7pPr algn="l" rtl="0" indent="-342900" marL="342900">
              <a:lnSpc>
                <a:spcPct val="100000"/>
              </a:lnSpc>
              <a:spcBef>
                <a:spcPts val="0"/>
              </a:spcBef>
              <a:spcAft>
                <a:spcPts val="0"/>
              </a:spcAft>
              <a:buClr>
                <a:schemeClr val="lt1"/>
              </a:buClr>
              <a:buSzPct val="166666"/>
              <a:buFont typeface="Arial"/>
              <a:buChar char="•"/>
              <a:defRPr b="1" sz="2400" i="0">
                <a:solidFill>
                  <a:schemeClr val="lt1"/>
                </a:solidFill>
              </a:defRPr>
            </a:lvl7pPr>
            <a:lvl8pPr algn="l" rtl="0" indent="-342900" marL="342900">
              <a:lnSpc>
                <a:spcPct val="100000"/>
              </a:lnSpc>
              <a:spcBef>
                <a:spcPts val="0"/>
              </a:spcBef>
              <a:spcAft>
                <a:spcPts val="0"/>
              </a:spcAft>
              <a:buClr>
                <a:schemeClr val="lt1"/>
              </a:buClr>
              <a:buSzPct val="100000"/>
              <a:buFont typeface="Courier New"/>
              <a:buChar char="o"/>
              <a:defRPr b="1" sz="2400" i="0">
                <a:solidFill>
                  <a:schemeClr val="lt1"/>
                </a:solidFill>
              </a:defRPr>
            </a:lvl8pPr>
            <a:lvl9pPr algn="l" rtl="0" indent="-342900" marL="342900">
              <a:lnSpc>
                <a:spcPct val="100000"/>
              </a:lnSpc>
              <a:spcBef>
                <a:spcPts val="0"/>
              </a:spcBef>
              <a:spcAft>
                <a:spcPts val="0"/>
              </a:spcAft>
              <a:buClr>
                <a:schemeClr val="lt1"/>
              </a:buClr>
              <a:buSzPct val="100000"/>
              <a:buFont typeface="Wingdings"/>
              <a:buChar char="§"/>
              <a:defRPr b="1" sz="2400" i="0">
                <a:solidFill>
                  <a:schemeClr val="lt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26" name="Shape 26"/>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522199" cx="8229600"/>
          </a:xfrm>
          <a:prstGeom prst="rect">
            <a:avLst/>
          </a:prstGeom>
          <a:noFill/>
          <a:ln>
            <a:noFill/>
          </a:ln>
        </p:spPr>
        <p:txBody>
          <a:bodyPr bIns="91425" rIns="91425" lIns="91425" tIns="91425" anchor="b" anchorCtr="0"/>
          <a:lstStyle>
            <a:lvl1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1pPr>
            <a:lvl2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2pPr>
            <a:lvl3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3pPr>
            <a:lvl4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4pPr>
            <a:lvl5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5pPr>
            <a:lvl6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6pPr>
            <a:lvl7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7pPr>
            <a:lvl8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8pPr>
            <a:lvl9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9pPr>
          </a:lstStyle>
          <a:p/>
        </p:txBody>
      </p:sp>
      <p:sp>
        <p:nvSpPr>
          <p:cNvPr id="6" name="Shape 6"/>
          <p:cNvSpPr txBox="1"/>
          <p:nvPr>
            <p:ph idx="1" type="body"/>
          </p:nvPr>
        </p:nvSpPr>
        <p:spPr>
          <a:xfrm>
            <a:off y="1947332" x="457200"/>
            <a:ext cy="4620299" cx="8229600"/>
          </a:xfrm>
          <a:prstGeom prst="rect">
            <a:avLst/>
          </a:prstGeom>
          <a:noFill/>
          <a:ln>
            <a:noFill/>
          </a:ln>
        </p:spPr>
        <p:txBody>
          <a:bodyPr bIns="91425" rIns="91425" lIns="91425" tIns="91425" anchor="t" anchorCtr="0"/>
          <a:lstStyle>
            <a:lvl1pPr algn="l" rtl="0" indent="-342900" marL="342900">
              <a:spcBef>
                <a:spcPts val="600"/>
              </a:spcBef>
              <a:buClr>
                <a:schemeClr val="dk2"/>
              </a:buClr>
              <a:buSzPct val="166666"/>
              <a:buFont typeface="Arial"/>
              <a:buChar char="•"/>
              <a:defRPr strike="noStrike" u="none" b="0" cap="none" baseline="0" sz="3000" i="0">
                <a:solidFill>
                  <a:schemeClr val="dk2"/>
                </a:solidFill>
                <a:latin typeface="Arial"/>
                <a:ea typeface="Arial"/>
                <a:cs typeface="Arial"/>
                <a:sym typeface="Arial"/>
              </a:defRPr>
            </a:lvl1pPr>
            <a:lvl2pPr algn="l" rtl="0" indent="-285750" marL="742950">
              <a:spcBef>
                <a:spcPts val="480"/>
              </a:spcBef>
              <a:buClr>
                <a:schemeClr val="dk2"/>
              </a:buClr>
              <a:buSzPct val="100000"/>
              <a:buFont typeface="Courier New"/>
              <a:buChar char="o"/>
              <a:defRPr strike="noStrike" u="none" b="0" cap="none" baseline="0" sz="2400" i="0">
                <a:solidFill>
                  <a:schemeClr val="dk2"/>
                </a:solidFill>
                <a:latin typeface="Arial"/>
                <a:ea typeface="Arial"/>
                <a:cs typeface="Arial"/>
                <a:sym typeface="Arial"/>
              </a:defRPr>
            </a:lvl2pPr>
            <a:lvl3pPr algn="l" rtl="0" indent="-228600" marL="1143000">
              <a:spcBef>
                <a:spcPts val="480"/>
              </a:spcBef>
              <a:buClr>
                <a:schemeClr val="dk2"/>
              </a:buClr>
              <a:buSzPct val="100000"/>
              <a:buFont typeface="Wingdings"/>
              <a:buChar char="§"/>
              <a:defRPr strike="noStrike" u="none" b="0" cap="none" baseline="0" sz="2400" i="0">
                <a:solidFill>
                  <a:schemeClr val="dk2"/>
                </a:solidFill>
                <a:latin typeface="Arial"/>
                <a:ea typeface="Arial"/>
                <a:cs typeface="Arial"/>
                <a:sym typeface="Arial"/>
              </a:defRPr>
            </a:lvl3pPr>
            <a:lvl4pPr algn="l" rtl="0" indent="-228600" marL="16002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4pPr>
            <a:lvl5pPr algn="l" rtl="0" indent="-228600" marL="20574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5pPr>
            <a:lvl6pPr algn="l" rtl="0" indent="-228600" marL="25146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6pPr>
            <a:lvl7pPr algn="l" rtl="0" indent="-228600" marL="29718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7pPr>
            <a:lvl8pPr algn="l" rtl="0" indent="-228600" marL="34290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8pPr>
            <a:lvl9pPr algn="l" rtl="0" indent="-228600" marL="38862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6.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http://youtube.com/v/YKMtloyghIE" Type="http://schemas.openxmlformats.org/officeDocument/2006/relationships/hyperlink" TargetMode="External" Id="rId4"/><Relationship Target="../media/image03.jpg" Type="http://schemas.openxmlformats.org/officeDocument/2006/relationships/image" Id="rId5"/></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 name="Shape 27"/>
        <p:cNvGrpSpPr/>
        <p:nvPr/>
      </p:nvGrpSpPr>
      <p:grpSpPr>
        <a:xfrm>
          <a:off y="0" x="0"/>
          <a:ext cy="0" cx="0"/>
          <a:chOff y="0" x="0"/>
          <a:chExt cy="0" cx="0"/>
        </a:xfrm>
      </p:grpSpPr>
      <p:sp>
        <p:nvSpPr>
          <p:cNvPr id="28" name="Shape 28"/>
          <p:cNvSpPr txBox="1"/>
          <p:nvPr>
            <p:ph type="ctrTitle"/>
          </p:nvPr>
        </p:nvSpPr>
        <p:spPr>
          <a:xfrm>
            <a:off y="1734342" x="685800"/>
            <a:ext cy="2245499" cx="7772400"/>
          </a:xfrm>
          <a:prstGeom prst="rect">
            <a:avLst/>
          </a:prstGeom>
        </p:spPr>
        <p:txBody>
          <a:bodyPr bIns="91425" rIns="91425" lIns="91425" tIns="91425" anchor="b" anchorCtr="0">
            <a:noAutofit/>
          </a:bodyPr>
          <a:lstStyle/>
          <a:p>
            <a:pPr algn="ctr">
              <a:buNone/>
            </a:pPr>
            <a:r>
              <a:rPr lang="en"/>
              <a:t>Citizen Science with the Fold-It</a:t>
            </a:r>
          </a:p>
        </p:txBody>
      </p:sp>
      <p:sp>
        <p:nvSpPr>
          <p:cNvPr id="29" name="Shape 29"/>
          <p:cNvSpPr txBox="1"/>
          <p:nvPr>
            <p:ph idx="1" type="subTitle"/>
          </p:nvPr>
        </p:nvSpPr>
        <p:spPr>
          <a:xfrm>
            <a:off y="4124476" x="685800"/>
            <a:ext cy="949799" cx="7772400"/>
          </a:xfrm>
          <a:prstGeom prst="rect">
            <a:avLst/>
          </a:prstGeom>
        </p:spPr>
        <p:txBody>
          <a:bodyPr bIns="91425" rIns="91425" lIns="91425" tIns="91425" anchor="ctr" anchorCtr="0">
            <a:noAutofit/>
          </a:bodyPr>
          <a:lstStyle/>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Fold-It Demonstration</a:t>
            </a:r>
          </a:p>
        </p:txBody>
      </p:sp>
      <p:sp>
        <p:nvSpPr>
          <p:cNvPr id="89" name="Shape 89"/>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lang="en"/>
              <a:t>Proteins are complex.</a:t>
            </a:r>
          </a:p>
          <a:p>
            <a:pPr rtl="0" lvl="0" indent="-419100" marL="457200">
              <a:buClr>
                <a:schemeClr val="dk2"/>
              </a:buClr>
              <a:buSzPct val="166666"/>
              <a:buFont typeface="Arial"/>
              <a:buChar char="•"/>
            </a:pPr>
            <a:r>
              <a:rPr lang="en"/>
              <a:t>Why the proteins look and behave like this isn't important for now.</a:t>
            </a:r>
          </a:p>
          <a:p>
            <a:pPr rtl="0" lvl="0" indent="-419100" marL="457200">
              <a:buClr>
                <a:schemeClr val="dk2"/>
              </a:buClr>
              <a:buSzPct val="166666"/>
              <a:buFont typeface="Arial"/>
              <a:buChar char="•"/>
            </a:pPr>
            <a:r>
              <a:rPr lang="en"/>
              <a:t>Learning how the game of folding the proteins works is important.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Questions For Me?</a:t>
            </a:r>
          </a:p>
        </p:txBody>
      </p:sp>
      <p:sp>
        <p:nvSpPr>
          <p:cNvPr id="95" name="Shape 95"/>
          <p:cNvSpPr txBox="1"/>
          <p:nvPr>
            <p:ph idx="1" type="body"/>
          </p:nvPr>
        </p:nvSpPr>
        <p:spPr>
          <a:xfrm>
            <a:off y="1947332" x="457200"/>
            <a:ext cy="4620299" cx="8229600"/>
          </a:xfrm>
          <a:prstGeom prst="rect">
            <a:avLst/>
          </a:prstGeom>
        </p:spPr>
        <p:txBody>
          <a:bodyPr bIns="91425" rIns="91425" lIns="91425" tIns="91425" anchor="t" anchorCtr="0">
            <a:noAutofit/>
          </a:bodyPr>
          <a:lstStyle/>
          <a:p>
            <a:pPr algn="ctr">
              <a:buNone/>
            </a:pPr>
            <a:r>
              <a:rPr b="1" sz="9600" lang="en"/>
              <a:t>
</a:t>
            </a:r>
            <a:r>
              <a:rPr b="1" sz="9600" lang="en"/>
              <a: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We Will Discuss About Your Thoughts At the End</a:t>
            </a:r>
          </a:p>
        </p:txBody>
      </p:sp>
      <p:sp>
        <p:nvSpPr>
          <p:cNvPr id="101" name="Shape 101"/>
          <p:cNvSpPr txBox="1"/>
          <p:nvPr>
            <p:ph idx="1" type="body"/>
          </p:nvPr>
        </p:nvSpPr>
        <p:spPr>
          <a:xfrm>
            <a:off y="1947332" x="457200"/>
            <a:ext cy="4620299" cx="8229600"/>
          </a:xfrm>
          <a:prstGeom prst="rect">
            <a:avLst/>
          </a:prstGeom>
        </p:spPr>
        <p:txBody>
          <a:bodyPr bIns="91425" rIns="91425" lIns="91425" tIns="91425" anchor="t" anchorCtr="0">
            <a:noAutofit/>
          </a:bodyPr>
          <a:lstStyle/>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Let's Try It!</a:t>
            </a:r>
          </a:p>
        </p:txBody>
      </p:sp>
      <p:sp>
        <p:nvSpPr>
          <p:cNvPr id="107" name="Shape 107"/>
          <p:cNvSpPr txBox="1"/>
          <p:nvPr>
            <p:ph idx="1" type="body"/>
          </p:nvPr>
        </p:nvSpPr>
        <p:spPr>
          <a:xfrm>
            <a:off y="1947332" x="457200"/>
            <a:ext cy="4620299" cx="8229600"/>
          </a:xfrm>
          <a:prstGeom prst="rect">
            <a:avLst/>
          </a:prstGeom>
        </p:spPr>
        <p:txBody>
          <a:bodyPr bIns="91425" rIns="91425" lIns="91425" tIns="91425" anchor="t" anchorCtr="0">
            <a:noAutofit/>
          </a:bodyPr>
          <a:lstStyle/>
          <a:p>
            <a:pPr algn="ctr">
              <a:buNone/>
            </a:pPr>
            <a:r>
              <a:rPr lang="en"/>
              <a:t>Open Fold-it on the flash drive I gave you</a:t>
            </a:r>
          </a:p>
        </p:txBody>
      </p:sp>
      <p:sp>
        <p:nvSpPr>
          <p:cNvPr id="108" name="Shape 108"/>
          <p:cNvSpPr/>
          <p:nvPr/>
        </p:nvSpPr>
        <p:spPr>
          <a:xfrm>
            <a:off y="2757632" x="1714500"/>
            <a:ext cy="3810000" cx="5715000"/>
          </a:xfrm>
          <a:prstGeom prst="rect">
            <a:avLst/>
          </a:prstGeom>
          <a:blipFill>
            <a:blip r:embed="rId3"/>
            <a:stretch>
              <a:fillRect/>
            </a:stretch>
          </a:blipFill>
          <a:ln>
            <a:noFill/>
          </a:ln>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Review/Discussion</a:t>
            </a:r>
          </a:p>
        </p:txBody>
      </p:sp>
      <p:sp>
        <p:nvSpPr>
          <p:cNvPr id="114" name="Shape 114"/>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buClr>
                <a:schemeClr val="dk2"/>
              </a:buClr>
              <a:buSzPct val="100000"/>
              <a:buFont typeface="Arial"/>
              <a:buAutoNum type="arabicPeriod"/>
            </a:pPr>
            <a:r>
              <a:rPr lang="en"/>
              <a:t>Did you have a favorite level?</a:t>
            </a:r>
          </a:p>
          <a:p>
            <a:pPr rtl="0" lvl="0" indent="-419100" marL="457200">
              <a:buClr>
                <a:schemeClr val="dk2"/>
              </a:buClr>
              <a:buSzPct val="100000"/>
              <a:buFont typeface="Arial"/>
              <a:buAutoNum type="arabicPeriod"/>
            </a:pPr>
            <a:r>
              <a:rPr lang="en"/>
              <a:t>Was it hard?</a:t>
            </a:r>
          </a:p>
          <a:p>
            <a:pPr rtl="0" lvl="0" indent="-419100" marL="457200">
              <a:buClr>
                <a:schemeClr val="dk2"/>
              </a:buClr>
              <a:buSzPct val="100000"/>
              <a:buFont typeface="Arial"/>
              <a:buAutoNum type="arabicPeriod"/>
            </a:pPr>
            <a:r>
              <a:rPr lang="en"/>
              <a:t>Can you think of any other scientific research projects that could use Citizen Science?</a:t>
            </a:r>
          </a:p>
          <a:p>
            <a:pPr rtl="0" lvl="0" indent="-419100" marL="457200">
              <a:buClr>
                <a:schemeClr val="dk2"/>
              </a:buClr>
              <a:buSzPct val="100000"/>
              <a:buFont typeface="Arial"/>
              <a:buAutoNum type="arabicPeriod"/>
            </a:pPr>
            <a:r>
              <a:rPr lang="en"/>
              <a:t>Other comments about it?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References</a:t>
            </a:r>
          </a:p>
        </p:txBody>
      </p:sp>
      <p:sp>
        <p:nvSpPr>
          <p:cNvPr id="120" name="Shape 120"/>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buClr>
                <a:schemeClr val="dk2"/>
              </a:buClr>
              <a:buSzPct val="100000"/>
              <a:buFont typeface="Arial"/>
              <a:buAutoNum type="arabicPeriod"/>
            </a:pPr>
            <a:r>
              <a:rPr lang="en"/>
              <a:t>http://www.nlm.nih.gov/medlineplus/magazine/issues/spring07/images/clinicalpatient04.jpg</a:t>
            </a:r>
          </a:p>
          <a:p>
            <a:pPr rtl="0" lvl="0" indent="-419100" marL="457200">
              <a:buClr>
                <a:schemeClr val="dk2"/>
              </a:buClr>
              <a:buSzPct val="100000"/>
              <a:buFont typeface="Arial"/>
              <a:buAutoNum type="arabicPeriod"/>
            </a:pPr>
            <a:r>
              <a:rPr lang="en"/>
              <a:t>http://www.cvscaremarkfyi.com/sites/default/files/styles/blog_img/public/_DSF5121.jpg</a:t>
            </a:r>
          </a:p>
          <a:p>
            <a:pPr rtl="0" lvl="0" indent="-419100" marL="457200">
              <a:buClr>
                <a:schemeClr val="dk2"/>
              </a:buClr>
              <a:buSzPct val="100000"/>
              <a:buFont typeface="Arial"/>
              <a:buAutoNum type="arabicPeriod"/>
            </a:pPr>
            <a:r>
              <a:rPr lang="en"/>
              <a:t>http://www.edgehill.ac.uk/psychology/files/2011/08/PsychologyLab.jpg</a:t>
            </a:r>
          </a:p>
          <a:p>
            <a:pPr rtl="0" lvl="0" indent="-419100" marL="457200">
              <a:buClr>
                <a:schemeClr val="dk2"/>
              </a:buClr>
              <a:buSzPct val="100000"/>
              <a:buFont typeface="Arial"/>
              <a:buAutoNum type="arabicPeriod"/>
            </a:pPr>
            <a:r>
              <a:rPr lang="en"/>
              <a:t>http://cl.jroo.me/z3/f/Z/a/e/a.baa-Cat-using-laptop.jpg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y="0" x="0"/>
          <a:ext cy="0" cx="0"/>
          <a:chOff y="0" x="0"/>
          <a:chExt cy="0" cx="0"/>
        </a:xfrm>
      </p:grpSpPr>
      <p:sp>
        <p:nvSpPr>
          <p:cNvPr id="34" name="Shape 34"/>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What is Citizen Science?</a:t>
            </a:r>
          </a:p>
        </p:txBody>
      </p:sp>
      <p:sp>
        <p:nvSpPr>
          <p:cNvPr id="35" name="Shape 35"/>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lang="en"/>
              <a:t>Citizen science is science that any ordinary citizen can help with</a:t>
            </a:r>
          </a:p>
          <a:p>
            <a:pPr rtl="0" lvl="0" indent="-419100" marL="457200">
              <a:buClr>
                <a:schemeClr val="dk2"/>
              </a:buClr>
              <a:buSzPct val="166666"/>
              <a:buFont typeface="Arial"/>
              <a:buChar char="•"/>
            </a:pPr>
            <a:r>
              <a:rPr lang="en"/>
              <a:t>Usually it involves citizens working with professional scientists</a:t>
            </a:r>
          </a:p>
          <a:p>
            <a:pPr rtl="0" lvl="0" indent="-419100" marL="457200">
              <a:buClr>
                <a:schemeClr val="dk2"/>
              </a:buClr>
              <a:buSzPct val="166666"/>
              <a:buFont typeface="Arial"/>
              <a:buChar char="•"/>
            </a:pPr>
            <a:r>
              <a:rPr lang="en"/>
              <a:t>Like what we did last time with Zooniverse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y="0" x="0"/>
          <a:ext cy="0" cx="0"/>
          <a:chOff y="0" x="0"/>
          <a:chExt cy="0" cx="0"/>
        </a:xfrm>
      </p:grpSpPr>
      <p:sp>
        <p:nvSpPr>
          <p:cNvPr id="40" name="Shape 40"/>
          <p:cNvSpPr txBox="1"/>
          <p:nvPr>
            <p:ph type="title"/>
          </p:nvPr>
        </p:nvSpPr>
        <p:spPr>
          <a:xfrm>
            <a:off y="274637" x="457200"/>
            <a:ext cy="1522199" cx="8229600"/>
          </a:xfrm>
          <a:prstGeom prst="rect">
            <a:avLst/>
          </a:prstGeom>
        </p:spPr>
        <p:txBody>
          <a:bodyPr bIns="91425" rIns="91425" lIns="91425" tIns="91425" anchor="b" anchorCtr="0">
            <a:noAutofit/>
          </a:bodyPr>
          <a:lstStyle/>
          <a:p>
            <a:pPr rtl="0" lvl="0">
              <a:buNone/>
            </a:pPr>
            <a:r>
              <a:rPr lang="en"/>
              <a:t>Citizen Science -- </a:t>
            </a:r>
          </a:p>
          <a:p>
            <a:pPr>
              <a:buNone/>
            </a:pPr>
            <a:r>
              <a:rPr lang="en"/>
              <a:t>Medical Research</a:t>
            </a:r>
          </a:p>
        </p:txBody>
      </p:sp>
      <p:sp>
        <p:nvSpPr>
          <p:cNvPr id="41" name="Shape 41"/>
          <p:cNvSpPr txBox="1"/>
          <p:nvPr>
            <p:ph idx="1" type="body"/>
          </p:nvPr>
        </p:nvSpPr>
        <p:spPr>
          <a:xfrm>
            <a:off y="1947332" x="457200"/>
            <a:ext cy="4620299" cx="8229600"/>
          </a:xfrm>
          <a:prstGeom prst="rect">
            <a:avLst/>
          </a:prstGeom>
        </p:spPr>
        <p:txBody>
          <a:bodyPr bIns="91425" rIns="91425" lIns="91425" tIns="91425" anchor="t" anchorCtr="0">
            <a:noAutofit/>
          </a:bodyPr>
          <a:lstStyle/>
          <a:p/>
        </p:txBody>
      </p:sp>
      <p:sp>
        <p:nvSpPr>
          <p:cNvPr id="42" name="Shape 42"/>
          <p:cNvSpPr/>
          <p:nvPr/>
        </p:nvSpPr>
        <p:spPr>
          <a:xfrm>
            <a:off y="1947332" x="2471925"/>
            <a:ext cy="4598652" cx="3851736"/>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Citizen Science -- Medication Testing</a:t>
            </a:r>
          </a:p>
        </p:txBody>
      </p:sp>
      <p:sp>
        <p:nvSpPr>
          <p:cNvPr id="48" name="Shape 48"/>
          <p:cNvSpPr txBox="1"/>
          <p:nvPr>
            <p:ph idx="1" type="body"/>
          </p:nvPr>
        </p:nvSpPr>
        <p:spPr>
          <a:xfrm>
            <a:off y="1947332" x="457200"/>
            <a:ext cy="4620299" cx="8229600"/>
          </a:xfrm>
          <a:prstGeom prst="rect">
            <a:avLst/>
          </a:prstGeom>
        </p:spPr>
        <p:txBody>
          <a:bodyPr bIns="91425" rIns="91425" lIns="91425" tIns="91425" anchor="t" anchorCtr="0">
            <a:noAutofit/>
          </a:bodyPr>
          <a:lstStyle/>
          <a:p/>
        </p:txBody>
      </p:sp>
      <p:sp>
        <p:nvSpPr>
          <p:cNvPr id="49" name="Shape 49"/>
          <p:cNvSpPr/>
          <p:nvPr/>
        </p:nvSpPr>
        <p:spPr>
          <a:xfrm>
            <a:off y="1947332" x="1060850"/>
            <a:ext cy="4585431" cx="6861392"/>
          </a:xfrm>
          <a:prstGeom prst="rect">
            <a:avLst/>
          </a:prstGeom>
          <a:blipFill>
            <a:blip r:embed="rId3"/>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74637" x="457200"/>
            <a:ext cy="1522199" cx="8229600"/>
          </a:xfrm>
          <a:prstGeom prst="rect">
            <a:avLst/>
          </a:prstGeom>
        </p:spPr>
        <p:txBody>
          <a:bodyPr bIns="91425" rIns="91425" lIns="91425" tIns="91425" anchor="b" anchorCtr="0">
            <a:noAutofit/>
          </a:bodyPr>
          <a:lstStyle/>
          <a:p>
            <a:pPr rtl="0" lvl="0">
              <a:buNone/>
            </a:pPr>
            <a:r>
              <a:rPr lang="en"/>
              <a:t>Citizen Science -- </a:t>
            </a:r>
          </a:p>
          <a:p>
            <a:pPr>
              <a:buNone/>
            </a:pPr>
            <a:r>
              <a:rPr lang="en"/>
              <a:t>Human Behavior Research</a:t>
            </a:r>
          </a:p>
        </p:txBody>
      </p:sp>
      <p:sp>
        <p:nvSpPr>
          <p:cNvPr id="55" name="Shape 55"/>
          <p:cNvSpPr txBox="1"/>
          <p:nvPr>
            <p:ph idx="1" type="body"/>
          </p:nvPr>
        </p:nvSpPr>
        <p:spPr>
          <a:xfrm>
            <a:off y="1947332" x="457200"/>
            <a:ext cy="4620299" cx="8229600"/>
          </a:xfrm>
          <a:prstGeom prst="rect">
            <a:avLst/>
          </a:prstGeom>
        </p:spPr>
        <p:txBody>
          <a:bodyPr bIns="91425" rIns="91425" lIns="91425" tIns="91425" anchor="t" anchorCtr="0">
            <a:noAutofit/>
          </a:bodyPr>
          <a:lstStyle/>
          <a:p/>
        </p:txBody>
      </p:sp>
      <p:sp>
        <p:nvSpPr>
          <p:cNvPr id="56" name="Shape 56"/>
          <p:cNvSpPr/>
          <p:nvPr/>
        </p:nvSpPr>
        <p:spPr>
          <a:xfrm>
            <a:off y="1934796" x="535738"/>
            <a:ext cy="4645371" cx="8072523"/>
          </a:xfrm>
          <a:prstGeom prst="rect">
            <a:avLst/>
          </a:prstGeom>
          <a:blipFill>
            <a:blip r:embed="rId3"/>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sz="3600" lang="en"/>
              <a:t>Having Your Computer Help With Science Calculations</a:t>
            </a:r>
          </a:p>
        </p:txBody>
      </p:sp>
      <p:sp>
        <p:nvSpPr>
          <p:cNvPr id="62" name="Shape 62"/>
          <p:cNvSpPr txBox="1"/>
          <p:nvPr>
            <p:ph idx="1" type="body"/>
          </p:nvPr>
        </p:nvSpPr>
        <p:spPr>
          <a:xfrm>
            <a:off y="1947332" x="457200"/>
            <a:ext cy="4620299" cx="8229600"/>
          </a:xfrm>
          <a:prstGeom prst="rect">
            <a:avLst/>
          </a:prstGeom>
        </p:spPr>
        <p:txBody>
          <a:bodyPr bIns="91425" rIns="91425" lIns="91425" tIns="91425" anchor="t" anchorCtr="0">
            <a:noAutofit/>
          </a:bodyPr>
          <a:lstStyle/>
          <a:p/>
        </p:txBody>
      </p:sp>
      <p:sp>
        <p:nvSpPr>
          <p:cNvPr id="63" name="Shape 63"/>
          <p:cNvSpPr/>
          <p:nvPr/>
        </p:nvSpPr>
        <p:spPr>
          <a:xfrm>
            <a:off y="1917218" x="1488283"/>
            <a:ext cy="4650413" cx="5839541"/>
          </a:xfrm>
          <a:prstGeom prst="rect">
            <a:avLst/>
          </a:prstGeom>
          <a:blipFill>
            <a:blip r:embed="rId3"/>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y="0" x="0"/>
          <a:ext cy="0" cx="0"/>
          <a:chOff y="0" x="0"/>
          <a:chExt cy="0" cx="0"/>
        </a:xfrm>
      </p:grpSpPr>
      <p:sp>
        <p:nvSpPr>
          <p:cNvPr id="68" name="Shape 68"/>
          <p:cNvSpPr txBox="1"/>
          <p:nvPr>
            <p:ph type="title"/>
          </p:nvPr>
        </p:nvSpPr>
        <p:spPr>
          <a:xfrm>
            <a:off y="274637" x="457200"/>
            <a:ext cy="1522199" cx="8229600"/>
          </a:xfrm>
          <a:prstGeom prst="rect">
            <a:avLst/>
          </a:prstGeom>
        </p:spPr>
        <p:txBody>
          <a:bodyPr bIns="91425" rIns="91425" lIns="91425" tIns="91425" anchor="b" anchorCtr="0">
            <a:noAutofit/>
          </a:bodyPr>
          <a:lstStyle/>
          <a:p>
            <a:pPr rtl="0" lvl="0">
              <a:buNone/>
            </a:pPr>
            <a:r>
              <a:rPr lang="en"/>
              <a:t>Helping To Classify Data -- </a:t>
            </a:r>
          </a:p>
          <a:p>
            <a:pPr>
              <a:buNone/>
            </a:pPr>
            <a:r>
              <a:rPr lang="en"/>
              <a:t>example: Zooniverse</a:t>
            </a:r>
          </a:p>
        </p:txBody>
      </p:sp>
      <p:sp>
        <p:nvSpPr>
          <p:cNvPr id="69" name="Shape 69"/>
          <p:cNvSpPr txBox="1"/>
          <p:nvPr>
            <p:ph idx="1" type="body"/>
          </p:nvPr>
        </p:nvSpPr>
        <p:spPr>
          <a:xfrm>
            <a:off y="1947332" x="457200"/>
            <a:ext cy="4620299" cx="8229600"/>
          </a:xfrm>
          <a:prstGeom prst="rect">
            <a:avLst/>
          </a:prstGeom>
        </p:spPr>
        <p:txBody>
          <a:bodyPr bIns="91425" rIns="91425" lIns="91425" tIns="91425" anchor="t" anchorCtr="0">
            <a:noAutofit/>
          </a:bodyPr>
          <a:lstStyle/>
          <a:p/>
        </p:txBody>
      </p:sp>
      <p:sp>
        <p:nvSpPr>
          <p:cNvPr id="70" name="Shape 70"/>
          <p:cNvSpPr/>
          <p:nvPr/>
        </p:nvSpPr>
        <p:spPr>
          <a:xfrm>
            <a:off y="1947199" x="457200"/>
            <a:ext cy="4518109" cx="8188005"/>
          </a:xfrm>
          <a:prstGeom prst="rect">
            <a:avLst/>
          </a:prstGeom>
          <a:blipFill>
            <a:blip r:embed="rId3"/>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74637" x="457200"/>
            <a:ext cy="1522199" cx="8229600"/>
          </a:xfrm>
          <a:prstGeom prst="rect">
            <a:avLst/>
          </a:prstGeom>
        </p:spPr>
        <p:txBody>
          <a:bodyPr bIns="91425" rIns="91425" lIns="91425" tIns="91425" anchor="b" anchorCtr="0">
            <a:noAutofit/>
          </a:bodyPr>
          <a:lstStyle/>
          <a:p>
            <a:pPr rtl="0" lvl="0">
              <a:buNone/>
            </a:pPr>
            <a:r>
              <a:rPr lang="en"/>
              <a:t>Playing Video Games -- </a:t>
            </a:r>
          </a:p>
          <a:p>
            <a:pPr>
              <a:buNone/>
            </a:pPr>
            <a:r>
              <a:rPr lang="en"/>
              <a:t>Example: Fold-It</a:t>
            </a:r>
          </a:p>
        </p:txBody>
      </p:sp>
      <p:sp>
        <p:nvSpPr>
          <p:cNvPr id="76" name="Shape 76"/>
          <p:cNvSpPr txBox="1"/>
          <p:nvPr>
            <p:ph idx="1" type="body"/>
          </p:nvPr>
        </p:nvSpPr>
        <p:spPr>
          <a:xfrm>
            <a:off y="1947332" x="457200"/>
            <a:ext cy="4620299" cx="8229600"/>
          </a:xfrm>
          <a:prstGeom prst="rect">
            <a:avLst/>
          </a:prstGeom>
        </p:spPr>
        <p:txBody>
          <a:bodyPr bIns="91425" rIns="91425" lIns="91425" tIns="91425" anchor="t" anchorCtr="0">
            <a:noAutofit/>
          </a:bodyPr>
          <a:lstStyle/>
          <a:p/>
        </p:txBody>
      </p:sp>
      <p:sp>
        <p:nvSpPr>
          <p:cNvPr id="77" name="Shape 77">
            <a:hlinkClick r:id="rId4"/>
          </p:cNvPr>
          <p:cNvSpPr/>
          <p:nvPr/>
        </p:nvSpPr>
        <p:spPr>
          <a:xfrm>
            <a:off y="1938136" x="1250750"/>
            <a:ext cy="4638689" cx="6184787"/>
          </a:xfrm>
          <a:prstGeom prst="rect">
            <a:avLst/>
          </a:prstGeom>
          <a:blipFill>
            <a:blip r:embed="rId5"/>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Video Discussion</a:t>
            </a:r>
          </a:p>
        </p:txBody>
      </p:sp>
      <p:sp>
        <p:nvSpPr>
          <p:cNvPr id="83" name="Shape 83"/>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lang="en"/>
              <a:t>Proteins are sort of like Lego blocks used to build people, except they fold into strange shapes</a:t>
            </a:r>
          </a:p>
          <a:p>
            <a:pPr rtl="0" lvl="0" indent="-419100" marL="457200">
              <a:buClr>
                <a:schemeClr val="dk2"/>
              </a:buClr>
              <a:buSzPct val="166666"/>
              <a:buFont typeface="Arial"/>
              <a:buChar char="•"/>
            </a:pPr>
            <a:r>
              <a:rPr lang="en"/>
              <a:t>Why are people needed for Fold-it? Why can't computers fold the proteins?</a:t>
            </a:r>
          </a:p>
          <a:p>
            <a:pPr lvl="0" indent="-419100" marL="457200">
              <a:buClr>
                <a:schemeClr val="dk2"/>
              </a:buClr>
              <a:buSzPct val="166666"/>
              <a:buFont typeface="Arial"/>
              <a:buChar char="•"/>
            </a:pPr>
            <a:r>
              <a:rPr lang="en"/>
              <a:t>What did the Fold-it players help the scientists do?</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