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yber-physical_system#cite_note-lee2008-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dvancertechnologies.com/p/muscle-sensor-v3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VnrsWdA6dzE&amp;feature=player_embedd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yber-physical_system#cite_note-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4a.ca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Scratch for Arduino (S4A) and  the Electromyography </a:t>
            </a:r>
            <a:r>
              <a:rPr lang="en-US" dirty="0" smtClean="0"/>
              <a:t>(EMG) Sensor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Mitchell Neilsen</a:t>
            </a:r>
          </a:p>
          <a:p>
            <a:r>
              <a:rPr lang="en-US" dirty="0" smtClean="0"/>
              <a:t>INSIGHT </a:t>
            </a:r>
            <a:r>
              <a:rPr lang="en-US" dirty="0" smtClean="0"/>
              <a:t>Summer </a:t>
            </a:r>
            <a:r>
              <a:rPr lang="en-US" dirty="0" smtClean="0"/>
              <a:t>Institute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EMG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3" y="1600200"/>
            <a:ext cx="8220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EMG Signal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Differential </a:t>
            </a:r>
            <a:r>
              <a:rPr lang="en-US" dirty="0"/>
              <a:t>amplifier</a:t>
            </a:r>
          </a:p>
          <a:p>
            <a:r>
              <a:rPr lang="en-US" dirty="0" smtClean="0"/>
              <a:t>Input </a:t>
            </a:r>
            <a:r>
              <a:rPr lang="en-US" dirty="0"/>
              <a:t>from two different </a:t>
            </a:r>
            <a:r>
              <a:rPr lang="en-US" dirty="0" smtClean="0"/>
              <a:t>points of </a:t>
            </a:r>
            <a:r>
              <a:rPr lang="en-US" dirty="0"/>
              <a:t>the muscle</a:t>
            </a:r>
          </a:p>
          <a:p>
            <a:pPr lvl="1"/>
            <a:r>
              <a:rPr lang="en-US" dirty="0" smtClean="0"/>
              <a:t>Close </a:t>
            </a:r>
            <a:r>
              <a:rPr lang="en-US" dirty="0"/>
              <a:t>(usually 1-2cm)</a:t>
            </a:r>
          </a:p>
          <a:p>
            <a:pPr lvl="1"/>
            <a:r>
              <a:rPr lang="en-US" dirty="0" smtClean="0"/>
              <a:t>Electrode </a:t>
            </a:r>
            <a:r>
              <a:rPr lang="en-US" dirty="0"/>
              <a:t>alignment </a:t>
            </a:r>
            <a:r>
              <a:rPr lang="en-US" dirty="0" smtClean="0"/>
              <a:t>with the </a:t>
            </a:r>
            <a:r>
              <a:rPr lang="en-US" dirty="0"/>
              <a:t>direction of </a:t>
            </a:r>
            <a:r>
              <a:rPr lang="en-US" dirty="0" smtClean="0"/>
              <a:t>muscle </a:t>
            </a:r>
            <a:r>
              <a:rPr lang="en-US" dirty="0" err="1" smtClean="0"/>
              <a:t>fibres</a:t>
            </a:r>
            <a:r>
              <a:rPr lang="en-US" dirty="0" smtClean="0"/>
              <a:t> implies increased probability </a:t>
            </a:r>
            <a:r>
              <a:rPr lang="en-US" dirty="0"/>
              <a:t>of </a:t>
            </a:r>
            <a:r>
              <a:rPr lang="en-US" dirty="0" smtClean="0"/>
              <a:t>detecting same </a:t>
            </a:r>
            <a:r>
              <a:rPr lang="en-US" dirty="0"/>
              <a:t>signal</a:t>
            </a:r>
          </a:p>
          <a:p>
            <a:r>
              <a:rPr lang="en-US" dirty="0" smtClean="0"/>
              <a:t>Subtracts </a:t>
            </a:r>
            <a:r>
              <a:rPr lang="en-US" dirty="0"/>
              <a:t>the two inputs</a:t>
            </a:r>
          </a:p>
          <a:p>
            <a:r>
              <a:rPr lang="en-US" dirty="0" smtClean="0"/>
              <a:t>Amplifies </a:t>
            </a:r>
            <a:r>
              <a:rPr lang="en-US" dirty="0"/>
              <a:t>the </a:t>
            </a:r>
            <a:r>
              <a:rPr lang="en-US" dirty="0" smtClean="0"/>
              <a:t>difference</a:t>
            </a:r>
          </a:p>
          <a:p>
            <a:r>
              <a:rPr lang="en-US" dirty="0" smtClean="0"/>
              <a:t>Optionally, rectify and smooth signal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64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the EMG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645" y="1600200"/>
            <a:ext cx="4419600" cy="3962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Above the </a:t>
            </a:r>
            <a:r>
              <a:rPr lang="en-US" dirty="0" smtClean="0"/>
              <a:t>innervation zone</a:t>
            </a:r>
            <a:r>
              <a:rPr lang="en-US" dirty="0"/>
              <a:t>, electrode 7 </a:t>
            </a:r>
            <a:r>
              <a:rPr lang="en-US" dirty="0" smtClean="0"/>
              <a:t>small amplitude.</a:t>
            </a:r>
            <a:endParaRPr lang="en-US" dirty="0"/>
          </a:p>
          <a:p>
            <a:r>
              <a:rPr lang="en-US" dirty="0" smtClean="0"/>
              <a:t>Above the </a:t>
            </a:r>
            <a:r>
              <a:rPr lang="en-US" dirty="0" err="1" smtClean="0"/>
              <a:t>myotendinous</a:t>
            </a:r>
            <a:r>
              <a:rPr lang="en-US" dirty="0"/>
              <a:t> </a:t>
            </a:r>
            <a:r>
              <a:rPr lang="en-US" dirty="0" smtClean="0"/>
              <a:t>junction</a:t>
            </a:r>
            <a:r>
              <a:rPr lang="en-US" dirty="0"/>
              <a:t>, more </a:t>
            </a:r>
            <a:r>
              <a:rPr lang="en-US" dirty="0" smtClean="0"/>
              <a:t>tendon tissue</a:t>
            </a:r>
            <a:r>
              <a:rPr lang="en-US" dirty="0"/>
              <a:t>, electrodes 14 </a:t>
            </a:r>
            <a:r>
              <a:rPr lang="en-US" dirty="0" smtClean="0"/>
              <a:t>and 15 </a:t>
            </a:r>
            <a:r>
              <a:rPr lang="en-US" dirty="0"/>
              <a:t>small amplitudes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Others radiate out from electrode 7.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825"/>
            <a:ext cx="44291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5257799"/>
            <a:ext cx="876516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8195" y="6131480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EMG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05788" cy="48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128635"/>
            <a:ext cx="282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sEMG</a:t>
            </a:r>
            <a:r>
              <a:rPr lang="en-US" sz="2400" b="1" dirty="0" smtClean="0"/>
              <a:t> = surface EMG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65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392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EMG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Amplitude </a:t>
            </a:r>
            <a:r>
              <a:rPr lang="en-US" sz="2400" dirty="0"/>
              <a:t>range: </a:t>
            </a:r>
            <a:endParaRPr lang="en-US" sz="2400" dirty="0" smtClean="0"/>
          </a:p>
          <a:p>
            <a:pPr>
              <a:buNone/>
              <a:tabLst>
                <a:tab pos="457200" algn="l"/>
              </a:tabLst>
            </a:pPr>
            <a:r>
              <a:rPr lang="en-US" sz="2400" dirty="0" smtClean="0"/>
              <a:t>	0 - 10 </a:t>
            </a:r>
            <a:r>
              <a:rPr lang="en-US" sz="2400" dirty="0"/>
              <a:t>mV </a:t>
            </a:r>
            <a:r>
              <a:rPr lang="en-US" sz="2400" dirty="0" smtClean="0"/>
              <a:t> (+</a:t>
            </a:r>
            <a:r>
              <a:rPr lang="en-US" sz="2400" dirty="0"/>
              <a:t>5 to -5) </a:t>
            </a:r>
            <a:r>
              <a:rPr lang="en-US" sz="2400" dirty="0" smtClean="0"/>
              <a:t>prior to amplification</a:t>
            </a:r>
            <a:endParaRPr lang="en-US" sz="2400" dirty="0"/>
          </a:p>
          <a:p>
            <a:r>
              <a:rPr lang="en-US" sz="2400" dirty="0" smtClean="0"/>
              <a:t>EMG frequency: </a:t>
            </a:r>
          </a:p>
          <a:p>
            <a:pPr>
              <a:buNone/>
            </a:pPr>
            <a:r>
              <a:rPr lang="en-US" sz="2400" dirty="0" smtClean="0"/>
              <a:t>	range </a:t>
            </a:r>
            <a:r>
              <a:rPr lang="en-US" sz="2400" dirty="0"/>
              <a:t>of 10 - 500 Hz</a:t>
            </a:r>
          </a:p>
          <a:p>
            <a:r>
              <a:rPr lang="en-US" sz="2400" dirty="0" smtClean="0"/>
              <a:t>Dominant </a:t>
            </a:r>
            <a:r>
              <a:rPr lang="en-US" sz="2400" dirty="0"/>
              <a:t>energy: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50 - </a:t>
            </a:r>
            <a:r>
              <a:rPr lang="en-US" sz="2400" dirty="0"/>
              <a:t>150 Hz</a:t>
            </a:r>
          </a:p>
          <a:p>
            <a:r>
              <a:rPr lang="en-US" sz="2400" dirty="0" smtClean="0"/>
              <a:t>Peak </a:t>
            </a:r>
            <a:r>
              <a:rPr lang="en-US" sz="2400" dirty="0"/>
              <a:t>in </a:t>
            </a:r>
            <a:r>
              <a:rPr lang="en-US" sz="2400" dirty="0" smtClean="0"/>
              <a:t>the neighborhood </a:t>
            </a:r>
            <a:r>
              <a:rPr lang="en-US" sz="2400" dirty="0"/>
              <a:t>of </a:t>
            </a:r>
            <a:r>
              <a:rPr lang="en-US" sz="2400" dirty="0" smtClean="0"/>
              <a:t>80 - 100Hz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2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Units</a:t>
            </a:r>
          </a:p>
          <a:p>
            <a:pPr lvl="1"/>
            <a:r>
              <a:rPr lang="en-US" dirty="0" smtClean="0"/>
              <a:t>Slow twitch: 75 - 125 Hz (twitches/sec)</a:t>
            </a:r>
          </a:p>
          <a:p>
            <a:pPr lvl="1"/>
            <a:r>
              <a:rPr lang="en-US" dirty="0" smtClean="0"/>
              <a:t>Fast twitch: 125 - 250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Usual Parameters in Biomechanics or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Time domain:</a:t>
            </a:r>
          </a:p>
          <a:p>
            <a:pPr lvl="1"/>
            <a:r>
              <a:rPr lang="en-US" dirty="0" smtClean="0"/>
              <a:t>RMS or average of rectified EMG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Frequency domain:</a:t>
            </a:r>
          </a:p>
          <a:p>
            <a:pPr lvl="1"/>
            <a:r>
              <a:rPr lang="en-US" dirty="0" smtClean="0"/>
              <a:t>FFT analysis (spectral analysis)</a:t>
            </a:r>
          </a:p>
          <a:p>
            <a:pPr lvl="2"/>
            <a:r>
              <a:rPr lang="en-US" dirty="0" smtClean="0"/>
              <a:t>Power density</a:t>
            </a:r>
          </a:p>
          <a:p>
            <a:pPr lvl="2"/>
            <a:r>
              <a:rPr lang="en-US" dirty="0" smtClean="0"/>
              <a:t>Mean power frequency</a:t>
            </a:r>
          </a:p>
          <a:p>
            <a:pPr lvl="2"/>
            <a:r>
              <a:rPr lang="en-US" dirty="0" smtClean="0"/>
              <a:t>Median power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EMG During Fatigue </a:t>
            </a:r>
            <a:r>
              <a:rPr lang="en-US" sz="1600" dirty="0" smtClean="0"/>
              <a:t>– from Physiology of EMG, </a:t>
            </a:r>
            <a:r>
              <a:rPr lang="en-US" sz="1600" dirty="0" err="1" smtClean="0"/>
              <a:t>Mademli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925"/>
            <a:ext cx="8247141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 of EMG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It is possible that the EMG signal during a specific movement </a:t>
            </a:r>
            <a:r>
              <a:rPr lang="en-US" sz="2800" dirty="0" smtClean="0"/>
              <a:t>will demonstrate inter-individual </a:t>
            </a:r>
            <a:r>
              <a:rPr lang="en-US" sz="2800" dirty="0"/>
              <a:t>differences. This can be used in </a:t>
            </a:r>
            <a:r>
              <a:rPr lang="en-US" sz="2800" dirty="0" smtClean="0"/>
              <a:t>user authentication </a:t>
            </a:r>
            <a:r>
              <a:rPr lang="en-US" sz="2800" dirty="0"/>
              <a:t>systems (ACTIBIO).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246120"/>
            <a:ext cx="562018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 of EMG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sz="2800" dirty="0"/>
              <a:t>The muscle activity recorded using </a:t>
            </a:r>
            <a:r>
              <a:rPr lang="en-US" sz="2800" dirty="0" err="1"/>
              <a:t>sEMG</a:t>
            </a:r>
            <a:r>
              <a:rPr lang="en-US" sz="2800" dirty="0"/>
              <a:t> can </a:t>
            </a:r>
            <a:r>
              <a:rPr lang="en-US" sz="2800" dirty="0" smtClean="0"/>
              <a:t>be useful </a:t>
            </a:r>
            <a:r>
              <a:rPr lang="en-US" sz="2800" dirty="0"/>
              <a:t>as an input signal to the system which </a:t>
            </a:r>
            <a:r>
              <a:rPr lang="en-US" sz="2800" dirty="0" smtClean="0"/>
              <a:t>can control </a:t>
            </a:r>
            <a:r>
              <a:rPr lang="en-US" sz="2800" dirty="0"/>
              <a:t>devices such as keyboard, mouse </a:t>
            </a:r>
            <a:r>
              <a:rPr lang="en-US" sz="2800" dirty="0" smtClean="0"/>
              <a:t>or computer. </a:t>
            </a:r>
            <a:r>
              <a:rPr lang="en-US" sz="1200" dirty="0" smtClean="0"/>
              <a:t>(</a:t>
            </a:r>
            <a:r>
              <a:rPr lang="en-US" sz="1200" dirty="0" err="1" smtClean="0"/>
              <a:t>Arjunan</a:t>
            </a:r>
            <a:r>
              <a:rPr lang="en-US" sz="1200" dirty="0" smtClean="0"/>
              <a:t>, et al., 2007)</a:t>
            </a:r>
          </a:p>
          <a:p>
            <a:r>
              <a:rPr lang="en-US" sz="2800" dirty="0"/>
              <a:t>“The strength of </a:t>
            </a:r>
            <a:r>
              <a:rPr lang="en-US" sz="2800" dirty="0" err="1"/>
              <a:t>sEMG</a:t>
            </a:r>
            <a:r>
              <a:rPr lang="en-US" sz="2800" dirty="0"/>
              <a:t> is a good measure of </a:t>
            </a:r>
            <a:r>
              <a:rPr lang="en-US" sz="2800" dirty="0" smtClean="0"/>
              <a:t>the strength </a:t>
            </a:r>
            <a:r>
              <a:rPr lang="en-US" sz="2800" dirty="0"/>
              <a:t>of contraction of muscle</a:t>
            </a:r>
            <a:r>
              <a:rPr lang="en-US" sz="2800" dirty="0" smtClean="0"/>
              <a:t>”. </a:t>
            </a:r>
            <a:r>
              <a:rPr lang="en-US" sz="1200" dirty="0"/>
              <a:t>(</a:t>
            </a:r>
            <a:r>
              <a:rPr lang="en-US" sz="1200" dirty="0" err="1"/>
              <a:t>Arjunan</a:t>
            </a:r>
            <a:r>
              <a:rPr lang="en-US" sz="1200" dirty="0"/>
              <a:t>, et al., 2007</a:t>
            </a:r>
            <a:r>
              <a:rPr lang="en-US" sz="1200" dirty="0" smtClean="0"/>
              <a:t>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Not always true!</a:t>
            </a:r>
            <a:r>
              <a:rPr lang="en-US" sz="2400" dirty="0" smtClean="0">
                <a:solidFill>
                  <a:srgbClr val="FF0000"/>
                </a:solidFill>
              </a:rPr>
              <a:t> E.g., EMG During Fatigue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6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Cyber-Physical Systems (CPS)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65792"/>
              </p:ext>
            </p:extLst>
          </p:nvPr>
        </p:nvGraphicFramePr>
        <p:xfrm>
          <a:off x="457200" y="1371600"/>
          <a:ext cx="8229600" cy="5212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cyber-physical system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CPS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is a system of collaborating computational elements controlling physical entities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wikipedia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pre-cursor generation of cyber-physical systems are often referred to as real-time embedded systems.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embedded systems the emphasis tends to be more on the computational elements, and less on an intense link between the computational and physical elements.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dirty="0" smtClean="0">
                          <a:latin typeface="Arial" charset="0"/>
                          <a:cs typeface="Arial" charset="0"/>
                        </a:rPr>
                        <a:t>Unlike traditional embedded systems, a full-fledged CPS is typically designed as a network of interacting elements with physical input and output instead of as standalone devices.</a:t>
                      </a:r>
                      <a:r>
                        <a:rPr lang="en-US" sz="2400" baseline="30000" dirty="0" smtClean="0">
                          <a:latin typeface="Arial" charset="0"/>
                          <a:cs typeface="Arial" charset="0"/>
                          <a:hlinkClick r:id="rId2"/>
                        </a:rPr>
                        <a:t>[1]</a:t>
                      </a:r>
                      <a:endParaRPr lang="en-US" sz="2400" baseline="0" dirty="0" smtClean="0"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2400" baseline="0" dirty="0" smtClean="0">
                          <a:latin typeface="Arial" charset="0"/>
                          <a:cs typeface="Arial" charset="0"/>
                        </a:rPr>
                        <a:t>Closely related areas are </a:t>
                      </a:r>
                      <a:r>
                        <a:rPr lang="en-US" sz="2400" dirty="0" smtClean="0">
                          <a:latin typeface="Arial" charset="0"/>
                          <a:cs typeface="Arial" charset="0"/>
                        </a:rPr>
                        <a:t>robotics and sensor networks.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5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Advancer Technologies Muscle Sensor v3: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www.advancertechnologies.com/p/muscle-sensor-v3.html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4338" name="Picture 2" descr="http://1.bp.blogspot.com/-6OrcCYjVg1o/USF1pXQkt5I/AAAAAAAAAHs/PpD93wJX1_0/s400/Muscle+Sensor+v3+K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248400" cy="41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534400" cy="49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and Smoothed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sensors do not output a RAW EMG signal, but rather an amplified, rectified, and smoothed signal the can be used directly with a microcontroller’s analog-to-digital converter.</a:t>
            </a:r>
          </a:p>
          <a:p>
            <a:r>
              <a:rPr lang="en-US" dirty="0" smtClean="0"/>
              <a:t>This difference can be illustrated using a simple sine wave as an example.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60" y="1676400"/>
            <a:ext cx="49149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Sensor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Muscle Sensor / EMG Circuit Board 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sz="1800" dirty="0"/>
              <a:t>See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www.youtube.com/watch?v=VnrsWdA6dzE&amp;feature=player_embedded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8434" name="Picture 2" descr="http://www.instructables.com/files/deriv/F50/67NI/GPBDFC96/F5067NIGPBDFC96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</a:t>
            </a:r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Scratch4Arduino Example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431"/>
            <a:ext cx="10515600" cy="490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to Drive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3063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put the two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muscle activity reaches a sufficient level, then turn on the external device…</a:t>
            </a:r>
          </a:p>
          <a:p>
            <a:r>
              <a:rPr lang="en-US" dirty="0" smtClean="0"/>
              <a:t>If the muscle activity drops below a certain level, then turn the external device off…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Conductive Fabric Electrode Sleeve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82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Cut out three rectangular strips of the conductive fabric. Two of the strips should be W 5/8" x L 1 3/4". The third strip should be W 5/8" x L 2".</a:t>
            </a:r>
          </a:p>
          <a:p>
            <a:r>
              <a:rPr lang="en-US" dirty="0"/>
              <a:t>Take the forearm sleeve, turn </a:t>
            </a:r>
            <a:r>
              <a:rPr lang="en-US" dirty="0" smtClean="0"/>
              <a:t>it                                            inside out</a:t>
            </a:r>
            <a:r>
              <a:rPr lang="en-US" dirty="0"/>
              <a:t>, and put it on the </a:t>
            </a:r>
            <a:r>
              <a:rPr lang="en-US" dirty="0" smtClean="0"/>
              <a:t>                                             opposite arm that </a:t>
            </a:r>
            <a:r>
              <a:rPr lang="en-US" dirty="0"/>
              <a:t>it is </a:t>
            </a:r>
            <a:r>
              <a:rPr lang="en-US" dirty="0" smtClean="0"/>
              <a:t>intended                                                   </a:t>
            </a:r>
            <a:r>
              <a:rPr lang="en-US" dirty="0"/>
              <a:t>to go on.</a:t>
            </a:r>
          </a:p>
          <a:p>
            <a:r>
              <a:rPr lang="en-US" dirty="0"/>
              <a:t>Using fabric pins, pin the </a:t>
            </a:r>
            <a:r>
              <a:rPr lang="en-US" dirty="0" smtClean="0"/>
              <a:t>two                                            shorter strips </a:t>
            </a:r>
            <a:r>
              <a:rPr lang="en-US" dirty="0"/>
              <a:t>on your </a:t>
            </a:r>
            <a:r>
              <a:rPr lang="en-US" dirty="0" smtClean="0"/>
              <a:t>forearm                                                                  </a:t>
            </a:r>
            <a:r>
              <a:rPr lang="en-US" dirty="0"/>
              <a:t>muscle </a:t>
            </a:r>
            <a:r>
              <a:rPr lang="en-US" dirty="0" smtClean="0"/>
              <a:t>such that </a:t>
            </a:r>
            <a:r>
              <a:rPr lang="en-US" dirty="0"/>
              <a:t>one is in the middle of the </a:t>
            </a:r>
            <a:r>
              <a:rPr lang="en-US" dirty="0" smtClean="0"/>
              <a:t>muscle                          </a:t>
            </a:r>
            <a:r>
              <a:rPr lang="en-US" dirty="0"/>
              <a:t>body and the other is about an </a:t>
            </a:r>
            <a:r>
              <a:rPr lang="en-US" dirty="0" smtClean="0"/>
              <a:t>inch </a:t>
            </a:r>
            <a:r>
              <a:rPr lang="en-US" dirty="0"/>
              <a:t>apart. Pin the third strip along the back side of your forearm (on the bony part). Check out the pictures to see how to orient the strips.</a:t>
            </a:r>
          </a:p>
          <a:p>
            <a:r>
              <a:rPr lang="en-US" dirty="0"/>
              <a:t>Carefully take the sleeve off and you're ready </a:t>
            </a:r>
            <a:r>
              <a:rPr lang="en-US" dirty="0" smtClean="0"/>
              <a:t>to sew.</a:t>
            </a:r>
            <a:endParaRPr lang="en-US" dirty="0"/>
          </a:p>
        </p:txBody>
      </p:sp>
      <p:pic>
        <p:nvPicPr>
          <p:cNvPr id="5" name="Picture 2" descr="http://3.bp.blogspot.com/-KM82UVzDhjg/UUm1ML9LXVI/AAAAAAAAAIM/gzfZJbkDTxg/s400/20130224_183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351654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Conductive Fabric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"This medical grade Silver plated 76% Nylon, 24% elastic fiber fabric offers the unique ability to stretch in both directions.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be used as an antibacterial wound dressing (note: our material is not sterile) but it also makes a great material for electrode contacts, stretchy hats, socks, gloves, or other </a:t>
            </a:r>
            <a:r>
              <a:rPr lang="en-US" dirty="0" smtClean="0"/>
              <a:t>garments.</a:t>
            </a:r>
          </a:p>
          <a:p>
            <a:r>
              <a:rPr lang="en-US" dirty="0" smtClean="0"/>
              <a:t>Highly </a:t>
            </a:r>
            <a:r>
              <a:rPr lang="en-US" dirty="0"/>
              <a:t>conductive, and conductivity increases as it stretches in one direction, and decreases as it stretches in the other direction. </a:t>
            </a:r>
            <a:endParaRPr lang="en-US" dirty="0" smtClean="0"/>
          </a:p>
          <a:p>
            <a:r>
              <a:rPr lang="en-US" dirty="0" smtClean="0"/>
              <a:t>Silver </a:t>
            </a:r>
            <a:r>
              <a:rPr lang="en-US" dirty="0"/>
              <a:t>coating is 99.9% pure. Silver/gray color. </a:t>
            </a:r>
            <a:r>
              <a:rPr lang="en-US" dirty="0" smtClean="0"/>
              <a:t>“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essemf.com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CPS Future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>
                <a:latin typeface="Arial" charset="0"/>
                <a:cs typeface="Arial" charset="0"/>
              </a:rPr>
              <a:t>Ongoing </a:t>
            </a:r>
            <a:r>
              <a:rPr lang="en-US" sz="3400" dirty="0">
                <a:latin typeface="Arial" charset="0"/>
                <a:cs typeface="Arial" charset="0"/>
              </a:rPr>
              <a:t>advances in science and engineering will improve the link between computational and physical elements, dramatically increasing the adaptability, autonomy, efficiency, functionality, reliability, safety, and usability of cyber-physical systems. </a:t>
            </a:r>
            <a:endParaRPr lang="en-US" sz="3400" dirty="0" smtClean="0">
              <a:latin typeface="Arial" charset="0"/>
              <a:cs typeface="Arial" charset="0"/>
            </a:endParaRPr>
          </a:p>
          <a:p>
            <a:pPr lvl="0"/>
            <a:r>
              <a:rPr lang="en-US" sz="3400" dirty="0" smtClean="0">
                <a:latin typeface="Arial" charset="0"/>
                <a:cs typeface="Arial" charset="0"/>
              </a:rPr>
              <a:t>This </a:t>
            </a:r>
            <a:r>
              <a:rPr lang="en-US" sz="3400" dirty="0">
                <a:latin typeface="Arial" charset="0"/>
                <a:cs typeface="Arial" charset="0"/>
              </a:rPr>
              <a:t>will broaden the potential of cyber-physical systems in several dimensions, including: </a:t>
            </a:r>
            <a:endParaRPr lang="en-US" sz="3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intervention </a:t>
            </a:r>
            <a:r>
              <a:rPr lang="en-US" sz="3000" dirty="0">
                <a:latin typeface="Arial" charset="0"/>
                <a:cs typeface="Arial" charset="0"/>
              </a:rPr>
              <a:t>(e.g., collision </a:t>
            </a:r>
            <a:r>
              <a:rPr lang="en-US" sz="3000" dirty="0" smtClean="0">
                <a:latin typeface="Arial" charset="0"/>
                <a:cs typeface="Arial" charset="0"/>
              </a:rPr>
              <a:t>avoidance);</a:t>
            </a: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precision </a:t>
            </a:r>
            <a:r>
              <a:rPr lang="en-US" sz="3000" dirty="0">
                <a:latin typeface="Arial" charset="0"/>
                <a:cs typeface="Arial" charset="0"/>
              </a:rPr>
              <a:t>(e.g., robotic surgery and </a:t>
            </a:r>
            <a:r>
              <a:rPr lang="en-US" sz="3000" dirty="0" err="1">
                <a:latin typeface="Arial" charset="0"/>
                <a:cs typeface="Arial" charset="0"/>
              </a:rPr>
              <a:t>nano</a:t>
            </a:r>
            <a:r>
              <a:rPr lang="en-US" sz="3000" dirty="0">
                <a:latin typeface="Arial" charset="0"/>
                <a:cs typeface="Arial" charset="0"/>
              </a:rPr>
              <a:t>-level </a:t>
            </a:r>
            <a:r>
              <a:rPr lang="en-US" sz="3000" dirty="0" smtClean="0">
                <a:latin typeface="Arial" charset="0"/>
                <a:cs typeface="Arial" charset="0"/>
              </a:rPr>
              <a:t>manufacturing);</a:t>
            </a: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operation </a:t>
            </a:r>
            <a:r>
              <a:rPr lang="en-US" sz="3000" dirty="0">
                <a:latin typeface="Arial" charset="0"/>
                <a:cs typeface="Arial" charset="0"/>
              </a:rPr>
              <a:t>in dangerous or inaccessible environments (e.g., search and rescue, firefighting, and deep-sea </a:t>
            </a:r>
            <a:r>
              <a:rPr lang="en-US" sz="3000" dirty="0" smtClean="0">
                <a:latin typeface="Arial" charset="0"/>
                <a:cs typeface="Arial" charset="0"/>
              </a:rPr>
              <a:t>exploration)</a:t>
            </a: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coordination </a:t>
            </a:r>
            <a:r>
              <a:rPr lang="en-US" sz="3000" dirty="0">
                <a:latin typeface="Arial" charset="0"/>
                <a:cs typeface="Arial" charset="0"/>
              </a:rPr>
              <a:t>(e.g., air traffic control, war fighting); </a:t>
            </a:r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efficiency </a:t>
            </a:r>
            <a:r>
              <a:rPr lang="en-US" sz="3000" dirty="0">
                <a:latin typeface="Arial" charset="0"/>
                <a:cs typeface="Arial" charset="0"/>
              </a:rPr>
              <a:t>(e.g., zero-net energy </a:t>
            </a:r>
            <a:r>
              <a:rPr lang="en-US" sz="3000" dirty="0" smtClean="0">
                <a:latin typeface="Arial" charset="0"/>
                <a:cs typeface="Arial" charset="0"/>
              </a:rPr>
              <a:t>buildings); </a:t>
            </a:r>
            <a:r>
              <a:rPr lang="en-US" sz="3000" dirty="0">
                <a:latin typeface="Arial" charset="0"/>
                <a:cs typeface="Arial" charset="0"/>
              </a:rPr>
              <a:t>and </a:t>
            </a:r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augmentation </a:t>
            </a:r>
            <a:r>
              <a:rPr lang="en-US" sz="3000" dirty="0">
                <a:latin typeface="Arial" charset="0"/>
                <a:cs typeface="Arial" charset="0"/>
              </a:rPr>
              <a:t>of human capabilities (e.g., healthcare </a:t>
            </a:r>
            <a:r>
              <a:rPr lang="en-US" sz="3000" dirty="0" smtClean="0">
                <a:latin typeface="Arial" charset="0"/>
                <a:cs typeface="Arial" charset="0"/>
              </a:rPr>
              <a:t>monitoring, prosthetics, etc.).</a:t>
            </a:r>
            <a:r>
              <a:rPr lang="en-US" sz="3000" baseline="30000" dirty="0" smtClean="0">
                <a:latin typeface="Arial" charset="0"/>
                <a:cs typeface="Arial" charset="0"/>
                <a:hlinkClick r:id="rId2"/>
              </a:rPr>
              <a:t>[</a:t>
            </a:r>
            <a:r>
              <a:rPr lang="en-US" sz="3000" baseline="30000" dirty="0">
                <a:latin typeface="Arial" charset="0"/>
                <a:cs typeface="Arial" charset="0"/>
                <a:hlinkClick r:id="rId2"/>
              </a:rPr>
              <a:t>2]</a:t>
            </a:r>
            <a:endParaRPr lang="en-US" sz="3000" dirty="0">
              <a:latin typeface="Arial" charset="0"/>
              <a:cs typeface="Arial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032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S4A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http://s4a.cat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" y="2490062"/>
            <a:ext cx="14325600" cy="80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1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9" y="-3048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Electromyography (EMG)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/>
              <a:t>Electromyography</a:t>
            </a:r>
            <a:r>
              <a:rPr lang="en-US" dirty="0"/>
              <a:t> (</a:t>
            </a:r>
            <a:r>
              <a:rPr lang="en-US" b="1" dirty="0"/>
              <a:t>EMG</a:t>
            </a:r>
            <a:r>
              <a:rPr lang="en-US" dirty="0"/>
              <a:t>) is a technique for evaluating and recording the electrical activity produced by skeletal </a:t>
            </a:r>
            <a:r>
              <a:rPr lang="en-US" dirty="0" smtClean="0"/>
              <a:t>muscles – </a:t>
            </a:r>
            <a:r>
              <a:rPr lang="en-US" sz="2000" dirty="0" smtClean="0"/>
              <a:t>from </a:t>
            </a:r>
            <a:r>
              <a:rPr lang="en-US" sz="2000" dirty="0" err="1" smtClean="0"/>
              <a:t>wikipedia</a:t>
            </a:r>
            <a:endParaRPr lang="en-US" sz="2000" dirty="0" smtClean="0"/>
          </a:p>
          <a:p>
            <a:pPr lvl="1"/>
            <a:r>
              <a:rPr lang="en-US" dirty="0" smtClean="0"/>
              <a:t>Study that </a:t>
            </a:r>
            <a:r>
              <a:rPr lang="en-US" dirty="0"/>
              <a:t>deals with the </a:t>
            </a:r>
            <a:r>
              <a:rPr lang="en-US" dirty="0" smtClean="0"/>
              <a:t>detection, analysis</a:t>
            </a:r>
            <a:r>
              <a:rPr lang="en-US" dirty="0"/>
              <a:t>, and use of </a:t>
            </a:r>
            <a:r>
              <a:rPr lang="en-US" dirty="0" smtClean="0"/>
              <a:t>electrical signals that emanate </a:t>
            </a:r>
            <a:r>
              <a:rPr lang="en-US" dirty="0"/>
              <a:t>from contracting </a:t>
            </a:r>
            <a:r>
              <a:rPr lang="en-US" dirty="0" smtClean="0"/>
              <a:t>muscles – </a:t>
            </a:r>
            <a:r>
              <a:rPr lang="en-US" sz="2000" dirty="0" smtClean="0"/>
              <a:t>from “The physiology background of EMG” by </a:t>
            </a:r>
            <a:r>
              <a:rPr lang="en-US" sz="2000" dirty="0" err="1" smtClean="0"/>
              <a:t>Lida</a:t>
            </a:r>
            <a:r>
              <a:rPr lang="en-US" sz="2000" dirty="0" smtClean="0"/>
              <a:t> </a:t>
            </a:r>
            <a:r>
              <a:rPr lang="en-US" sz="2000" dirty="0" err="1" smtClean="0"/>
              <a:t>Mademli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31995"/>
            <a:ext cx="3952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5" y="1579562"/>
            <a:ext cx="408622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Muscle </a:t>
            </a:r>
            <a:r>
              <a:rPr lang="en-US" sz="2400" b="1" dirty="0" smtClean="0"/>
              <a:t>consists </a:t>
            </a:r>
            <a:r>
              <a:rPr lang="en-US" sz="2400" b="1" dirty="0"/>
              <a:t>of:</a:t>
            </a:r>
          </a:p>
          <a:p>
            <a:r>
              <a:rPr lang="en-US" sz="2200" dirty="0" smtClean="0"/>
              <a:t>Muscle </a:t>
            </a:r>
            <a:r>
              <a:rPr lang="en-US" sz="2200" dirty="0"/>
              <a:t>fascicles (bundles </a:t>
            </a:r>
            <a:r>
              <a:rPr lang="en-US" sz="2200" dirty="0" smtClean="0"/>
              <a:t>of muscle </a:t>
            </a:r>
            <a:r>
              <a:rPr lang="en-US" sz="2200" dirty="0" err="1"/>
              <a:t>fibres</a:t>
            </a:r>
            <a:r>
              <a:rPr lang="en-US" sz="2200" dirty="0"/>
              <a:t>)</a:t>
            </a:r>
          </a:p>
          <a:p>
            <a:r>
              <a:rPr lang="en-US" sz="2200" dirty="0" smtClean="0"/>
              <a:t>Muscle </a:t>
            </a:r>
            <a:r>
              <a:rPr lang="en-US" sz="2200" dirty="0"/>
              <a:t>fascicles </a:t>
            </a:r>
            <a:r>
              <a:rPr lang="en-US" sz="2200" dirty="0" smtClean="0"/>
              <a:t>are wrapped </a:t>
            </a:r>
            <a:r>
              <a:rPr lang="en-US" sz="2200" dirty="0"/>
              <a:t>by perimysium</a:t>
            </a:r>
          </a:p>
          <a:p>
            <a:r>
              <a:rPr lang="en-US" sz="2200" dirty="0" smtClean="0"/>
              <a:t>Muscle </a:t>
            </a:r>
            <a:r>
              <a:rPr lang="en-US" sz="2200" dirty="0"/>
              <a:t>fascicles consist </a:t>
            </a:r>
            <a:r>
              <a:rPr lang="en-US" sz="2200" dirty="0" smtClean="0"/>
              <a:t>of</a:t>
            </a:r>
          </a:p>
          <a:p>
            <a:pPr lvl="1"/>
            <a:r>
              <a:rPr lang="en-US" sz="2200" dirty="0" smtClean="0"/>
              <a:t>Muscle </a:t>
            </a:r>
            <a:r>
              <a:rPr lang="en-US" sz="2200" dirty="0" err="1"/>
              <a:t>fibres</a:t>
            </a:r>
            <a:r>
              <a:rPr lang="en-US" sz="2200" dirty="0"/>
              <a:t> (muscle </a:t>
            </a:r>
            <a:r>
              <a:rPr lang="en-US" sz="2200" dirty="0" smtClean="0"/>
              <a:t>cell)</a:t>
            </a:r>
          </a:p>
          <a:p>
            <a:pPr lvl="1"/>
            <a:r>
              <a:rPr lang="en-US" sz="2200" dirty="0" smtClean="0"/>
              <a:t>Muscle </a:t>
            </a:r>
            <a:r>
              <a:rPr lang="en-US" sz="2200" dirty="0" err="1"/>
              <a:t>fibres</a:t>
            </a:r>
            <a:r>
              <a:rPr lang="en-US" sz="2200" dirty="0"/>
              <a:t> are </a:t>
            </a:r>
            <a:r>
              <a:rPr lang="en-US" sz="2200" dirty="0" smtClean="0"/>
              <a:t>wrapped by </a:t>
            </a:r>
            <a:r>
              <a:rPr lang="en-US" sz="2200" dirty="0" err="1"/>
              <a:t>endomysium</a:t>
            </a:r>
            <a:endParaRPr lang="en-US" sz="2200" dirty="0"/>
          </a:p>
          <a:p>
            <a:r>
              <a:rPr lang="en-US" sz="2200" b="1" dirty="0" smtClean="0"/>
              <a:t>The </a:t>
            </a:r>
            <a:r>
              <a:rPr lang="en-US" sz="2200" b="1" dirty="0"/>
              <a:t>m</a:t>
            </a:r>
            <a:r>
              <a:rPr lang="en-US" sz="2200" b="1" dirty="0" smtClean="0"/>
              <a:t>uscle </a:t>
            </a:r>
            <a:r>
              <a:rPr lang="en-US" sz="2200" b="1" dirty="0" err="1"/>
              <a:t>f</a:t>
            </a:r>
            <a:r>
              <a:rPr lang="en-US" sz="2200" b="1" dirty="0" err="1" smtClean="0"/>
              <a:t>ibre</a:t>
            </a:r>
            <a:r>
              <a:rPr lang="en-US" sz="2200" b="1" dirty="0" smtClean="0"/>
              <a:t> </a:t>
            </a:r>
            <a:r>
              <a:rPr lang="en-US" sz="2200" b="1" dirty="0"/>
              <a:t>is </a:t>
            </a:r>
            <a:r>
              <a:rPr lang="en-US" sz="2200" b="1" dirty="0" smtClean="0"/>
              <a:t>what contracts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3719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6" y="1447800"/>
            <a:ext cx="8458200" cy="2895599"/>
          </a:xfrm>
        </p:spPr>
        <p:txBody>
          <a:bodyPr>
            <a:noAutofit/>
          </a:bodyPr>
          <a:lstStyle/>
          <a:p>
            <a:r>
              <a:rPr lang="en-US" sz="2800" b="1" dirty="0"/>
              <a:t>How the electrical stimulus travels down </a:t>
            </a:r>
            <a:r>
              <a:rPr lang="en-US" sz="2800" b="1" dirty="0" smtClean="0"/>
              <a:t>the </a:t>
            </a:r>
            <a:r>
              <a:rPr lang="en-US" sz="2800" b="1" dirty="0" err="1" smtClean="0"/>
              <a:t>motoneuron</a:t>
            </a:r>
            <a:r>
              <a:rPr lang="en-US" sz="2800" b="1" dirty="0" smtClean="0"/>
              <a:t> </a:t>
            </a:r>
            <a:r>
              <a:rPr lang="en-US" sz="2800" b="1" dirty="0"/>
              <a:t>to innervate (activate) the </a:t>
            </a:r>
            <a:r>
              <a:rPr lang="en-US" sz="2800" b="1" dirty="0" smtClean="0"/>
              <a:t>muscle </a:t>
            </a:r>
            <a:r>
              <a:rPr lang="en-US" sz="2800" b="1" dirty="0" err="1" smtClean="0"/>
              <a:t>fibre</a:t>
            </a:r>
            <a:r>
              <a:rPr lang="en-US" sz="2800" b="1" dirty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change in </a:t>
            </a:r>
            <a:r>
              <a:rPr lang="en-US" sz="2800" dirty="0" smtClean="0"/>
              <a:t>polarity travels </a:t>
            </a:r>
            <a:r>
              <a:rPr lang="en-US" sz="2800" dirty="0"/>
              <a:t>down the </a:t>
            </a:r>
            <a:r>
              <a:rPr lang="en-US" sz="2800" dirty="0" smtClean="0"/>
              <a:t>neuron  (</a:t>
            </a:r>
            <a:r>
              <a:rPr lang="en-US" sz="2800" b="1" dirty="0" smtClean="0"/>
              <a:t>action </a:t>
            </a:r>
            <a:r>
              <a:rPr lang="en-US" sz="2800" b="1" dirty="0"/>
              <a:t>potential</a:t>
            </a:r>
            <a:r>
              <a:rPr lang="en-US" sz="2800" dirty="0"/>
              <a:t>)</a:t>
            </a:r>
          </a:p>
          <a:p>
            <a:r>
              <a:rPr lang="en-US" sz="2800" dirty="0" smtClean="0"/>
              <a:t>Neurotransmitter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acetylcholine</a:t>
            </a:r>
            <a:r>
              <a:rPr lang="en-US" sz="2800" dirty="0"/>
              <a:t>) </a:t>
            </a:r>
            <a:r>
              <a:rPr lang="en-US" sz="2800" dirty="0" smtClean="0"/>
              <a:t>is released </a:t>
            </a:r>
            <a:r>
              <a:rPr lang="en-US" sz="2800" dirty="0"/>
              <a:t>from </a:t>
            </a:r>
            <a:r>
              <a:rPr lang="en-US" sz="2800" dirty="0" smtClean="0"/>
              <a:t>terminal end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26280"/>
            <a:ext cx="4519613" cy="21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3" y="1424940"/>
            <a:ext cx="8229600" cy="106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Resting potential of muscle </a:t>
            </a:r>
            <a:r>
              <a:rPr lang="en-US" sz="3400" b="1" dirty="0" smtClean="0"/>
              <a:t>= ~ </a:t>
            </a:r>
            <a:r>
              <a:rPr lang="en-US" sz="3400" b="1" dirty="0"/>
              <a:t>-90mV </a:t>
            </a:r>
            <a:r>
              <a:rPr lang="en-US" sz="3400" b="1" dirty="0" smtClean="0"/>
              <a:t> </a:t>
            </a:r>
            <a:r>
              <a:rPr lang="en-US" sz="2900" b="1" i="1" dirty="0" smtClean="0"/>
              <a:t>(</a:t>
            </a:r>
            <a:r>
              <a:rPr lang="en-US" sz="2900" b="1" i="1" dirty="0" err="1"/>
              <a:t>Purves</a:t>
            </a:r>
            <a:r>
              <a:rPr lang="en-US" sz="2900" b="1" i="1" dirty="0"/>
              <a:t> et al 2001)</a:t>
            </a:r>
          </a:p>
          <a:p>
            <a:r>
              <a:rPr lang="en-US" dirty="0"/>
              <a:t>In the absence of an impulse, the inside is </a:t>
            </a:r>
            <a:r>
              <a:rPr lang="en-US" dirty="0" smtClean="0"/>
              <a:t>electrically negative </a:t>
            </a:r>
            <a:r>
              <a:rPr lang="en-US" dirty="0"/>
              <a:t>and the outside is positive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3" y="2522220"/>
            <a:ext cx="8258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and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15440"/>
            <a:ext cx="441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 Motor Unit (MU)</a:t>
            </a:r>
          </a:p>
          <a:p>
            <a:r>
              <a:rPr lang="en-US" sz="2400" dirty="0" smtClean="0"/>
              <a:t>One </a:t>
            </a:r>
            <a:r>
              <a:rPr lang="en-US" sz="2400" dirty="0"/>
              <a:t>muscle may have </a:t>
            </a:r>
            <a:r>
              <a:rPr lang="en-US" sz="2400" dirty="0" smtClean="0"/>
              <a:t>many motor </a:t>
            </a:r>
            <a:r>
              <a:rPr lang="en-US" sz="2400" dirty="0"/>
              <a:t>units of different </a:t>
            </a:r>
            <a:r>
              <a:rPr lang="en-US" sz="2400" dirty="0" err="1" smtClean="0"/>
              <a:t>fibre</a:t>
            </a:r>
            <a:r>
              <a:rPr lang="en-US" sz="2400" dirty="0"/>
              <a:t> </a:t>
            </a:r>
            <a:r>
              <a:rPr lang="en-US" sz="2400" dirty="0" smtClean="0"/>
              <a:t>types </a:t>
            </a:r>
            <a:r>
              <a:rPr lang="en-US" sz="2400" dirty="0"/>
              <a:t>(slow or fast twitch)</a:t>
            </a:r>
          </a:p>
          <a:p>
            <a:r>
              <a:rPr lang="en-US" sz="2400" dirty="0" smtClean="0"/>
              <a:t>One </a:t>
            </a:r>
            <a:r>
              <a:rPr lang="en-US" sz="2400" dirty="0"/>
              <a:t>motor unit can have </a:t>
            </a:r>
            <a:r>
              <a:rPr lang="en-US" sz="2400" dirty="0" smtClean="0"/>
              <a:t>from 5 to few thousands muscle </a:t>
            </a:r>
            <a:r>
              <a:rPr lang="en-US" sz="2400" dirty="0" err="1" smtClean="0"/>
              <a:t>fibres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motor unit is the </a:t>
            </a:r>
            <a:r>
              <a:rPr lang="en-US" sz="2400" dirty="0" smtClean="0"/>
              <a:t>brain’s smallest </a:t>
            </a:r>
            <a:r>
              <a:rPr lang="en-US" sz="2400" dirty="0"/>
              <a:t>functional unit of </a:t>
            </a:r>
            <a:r>
              <a:rPr lang="en-US" sz="2400" dirty="0" smtClean="0"/>
              <a:t>force development </a:t>
            </a:r>
            <a:r>
              <a:rPr lang="en-US" sz="2400" dirty="0"/>
              <a:t>control.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91000" cy="42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Units and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" y="1676400"/>
            <a:ext cx="77533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1093</Words>
  <Application>Microsoft Office PowerPoint</Application>
  <PresentationFormat>On-screen Show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Scratch for Arduino (S4A) and  the Electromyography (EMG) Sensor</vt:lpstr>
      <vt:lpstr>Cyber-Physical Systems (CPS)</vt:lpstr>
      <vt:lpstr>CPS Future Potential</vt:lpstr>
      <vt:lpstr>Electromyography (EMG)</vt:lpstr>
      <vt:lpstr>Skeletal Muscle Organization</vt:lpstr>
      <vt:lpstr>Motoneuron</vt:lpstr>
      <vt:lpstr>Muscle at Rest</vt:lpstr>
      <vt:lpstr>Muscle and Nerve</vt:lpstr>
      <vt:lpstr>Motor Units and Force</vt:lpstr>
      <vt:lpstr>EMG Signal</vt:lpstr>
      <vt:lpstr>EMG Signal Capture</vt:lpstr>
      <vt:lpstr>Physiology of the EMG</vt:lpstr>
      <vt:lpstr>Types of EMG Sensors</vt:lpstr>
      <vt:lpstr>Characteristics of EMG Signal</vt:lpstr>
      <vt:lpstr>EMG Frequency</vt:lpstr>
      <vt:lpstr>Most Usual Parameters in Biomechanics or Physiology</vt:lpstr>
      <vt:lpstr>EMG During Fatigue – from Physiology of EMG, Mademli</vt:lpstr>
      <vt:lpstr>Potential Use of EMG</vt:lpstr>
      <vt:lpstr>Potential Use of EMG</vt:lpstr>
      <vt:lpstr>Muscle Sensor</vt:lpstr>
      <vt:lpstr>Hardware Configuration</vt:lpstr>
      <vt:lpstr>Rectified and Smoothed Signal</vt:lpstr>
      <vt:lpstr>Muscle Sensor Kit</vt:lpstr>
      <vt:lpstr>Connect Sensors</vt:lpstr>
      <vt:lpstr>Connect to Arduino</vt:lpstr>
      <vt:lpstr>Arduino to Drive Relay</vt:lpstr>
      <vt:lpstr>Now, put the two together</vt:lpstr>
      <vt:lpstr>Conductive Fabric Electrode Sleeve</vt:lpstr>
      <vt:lpstr>Conductive Fabric Material</vt:lpstr>
      <vt:lpstr>S4A Download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Electromyography (EMG) Sensor</dc:title>
  <dc:creator>Mitchell Neilsen</dc:creator>
  <cp:lastModifiedBy>Mitch Neilsen</cp:lastModifiedBy>
  <cp:revision>22</cp:revision>
  <dcterms:created xsi:type="dcterms:W3CDTF">2006-08-16T00:00:00Z</dcterms:created>
  <dcterms:modified xsi:type="dcterms:W3CDTF">2014-06-11T01:23:49Z</dcterms:modified>
</cp:coreProperties>
</file>